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4" r:id="rId1"/>
  </p:sldMasterIdLst>
  <p:sldIdLst>
    <p:sldId id="256" r:id="rId2"/>
    <p:sldId id="270" r:id="rId3"/>
    <p:sldId id="265" r:id="rId4"/>
    <p:sldId id="266" r:id="rId5"/>
    <p:sldId id="257" r:id="rId6"/>
    <p:sldId id="259" r:id="rId7"/>
    <p:sldId id="260" r:id="rId8"/>
    <p:sldId id="264" r:id="rId9"/>
    <p:sldId id="267" r:id="rId10"/>
    <p:sldId id="261" r:id="rId11"/>
    <p:sldId id="262" r:id="rId12"/>
    <p:sldId id="268" r:id="rId13"/>
    <p:sldId id="263"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3984" userDrawn="1">
          <p15:clr>
            <a:srgbClr val="A4A3A4"/>
          </p15:clr>
        </p15:guide>
        <p15:guide id="3" orient="horz" pos="2160" userDrawn="1">
          <p15:clr>
            <a:srgbClr val="A4A3A4"/>
          </p15:clr>
        </p15:guide>
        <p15:guide id="4" pos="3840" userDrawn="1">
          <p15:clr>
            <a:srgbClr val="A4A3A4"/>
          </p15:clr>
        </p15:guide>
        <p15:guide id="7" orient="horz" pos="168" userDrawn="1">
          <p15:clr>
            <a:srgbClr val="A4A3A4"/>
          </p15:clr>
        </p15:guide>
        <p15:guide id="8" pos="576" userDrawn="1">
          <p15:clr>
            <a:srgbClr val="A4A3A4"/>
          </p15:clr>
        </p15:guide>
        <p15:guide id="9" pos="7440" userDrawn="1">
          <p15:clr>
            <a:srgbClr val="A4A3A4"/>
          </p15:clr>
        </p15:guide>
        <p15:guide id="10" orient="horz" pos="6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5" d="100"/>
          <a:sy n="85" d="100"/>
        </p:scale>
        <p:origin x="564" y="90"/>
      </p:cViewPr>
      <p:guideLst>
        <p:guide orient="horz" pos="3984"/>
        <p:guide orient="horz" pos="2160"/>
        <p:guide pos="3840"/>
        <p:guide orient="horz" pos="168"/>
        <p:guide pos="576"/>
        <p:guide pos="7440"/>
        <p:guide orient="horz" pos="6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3C181CF-159A-4CEC-8D8F-3BD24A38D6BA}" type="datetimeFigureOut">
              <a:rPr lang="en-US" smtClean="0"/>
              <a:t>9/8/2017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A11A74-17F2-4FE3-A0DF-17370F27B496}" type="slidenum">
              <a:rPr lang="en-US" smtClean="0"/>
              <a:t>‹#›</a:t>
            </a:fld>
            <a:endParaRPr lang="en-US"/>
          </a:p>
        </p:txBody>
      </p:sp>
    </p:spTree>
    <p:extLst>
      <p:ext uri="{BB962C8B-B14F-4D97-AF65-F5344CB8AC3E}">
        <p14:creationId xmlns:p14="http://schemas.microsoft.com/office/powerpoint/2010/main" val="1218267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C181CF-159A-4CEC-8D8F-3BD24A38D6BA}" type="datetimeFigureOut">
              <a:rPr lang="en-US" smtClean="0"/>
              <a:t>9/8/2017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A11A74-17F2-4FE3-A0DF-17370F27B496}" type="slidenum">
              <a:rPr lang="en-US" smtClean="0"/>
              <a:t>‹#›</a:t>
            </a:fld>
            <a:endParaRPr lang="en-US"/>
          </a:p>
        </p:txBody>
      </p:sp>
    </p:spTree>
    <p:extLst>
      <p:ext uri="{BB962C8B-B14F-4D97-AF65-F5344CB8AC3E}">
        <p14:creationId xmlns:p14="http://schemas.microsoft.com/office/powerpoint/2010/main" val="2825939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C181CF-159A-4CEC-8D8F-3BD24A38D6BA}" type="datetimeFigureOut">
              <a:rPr lang="en-US" smtClean="0"/>
              <a:t>9/8/2017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A11A74-17F2-4FE3-A0DF-17370F27B496}" type="slidenum">
              <a:rPr lang="en-US" smtClean="0"/>
              <a:t>‹#›</a:t>
            </a:fld>
            <a:endParaRPr lang="en-US"/>
          </a:p>
        </p:txBody>
      </p:sp>
    </p:spTree>
    <p:extLst>
      <p:ext uri="{BB962C8B-B14F-4D97-AF65-F5344CB8AC3E}">
        <p14:creationId xmlns:p14="http://schemas.microsoft.com/office/powerpoint/2010/main" val="4117998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C181CF-159A-4CEC-8D8F-3BD24A38D6BA}" type="datetimeFigureOut">
              <a:rPr lang="en-US" smtClean="0"/>
              <a:t>9/8/2017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A11A74-17F2-4FE3-A0DF-17370F27B496}" type="slidenum">
              <a:rPr lang="en-US" smtClean="0"/>
              <a:t>‹#›</a:t>
            </a:fld>
            <a:endParaRPr lang="en-US"/>
          </a:p>
        </p:txBody>
      </p:sp>
    </p:spTree>
    <p:extLst>
      <p:ext uri="{BB962C8B-B14F-4D97-AF65-F5344CB8AC3E}">
        <p14:creationId xmlns:p14="http://schemas.microsoft.com/office/powerpoint/2010/main" val="2712513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3C181CF-159A-4CEC-8D8F-3BD24A38D6BA}" type="datetimeFigureOut">
              <a:rPr lang="en-US" smtClean="0"/>
              <a:t>9/8/2017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A11A74-17F2-4FE3-A0DF-17370F27B496}" type="slidenum">
              <a:rPr lang="en-US" smtClean="0"/>
              <a:t>‹#›</a:t>
            </a:fld>
            <a:endParaRPr lang="en-US"/>
          </a:p>
        </p:txBody>
      </p:sp>
    </p:spTree>
    <p:extLst>
      <p:ext uri="{BB962C8B-B14F-4D97-AF65-F5344CB8AC3E}">
        <p14:creationId xmlns:p14="http://schemas.microsoft.com/office/powerpoint/2010/main" val="2008832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C181CF-159A-4CEC-8D8F-3BD24A38D6BA}" type="datetimeFigureOut">
              <a:rPr lang="en-US" smtClean="0"/>
              <a:t>9/8/2017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A11A74-17F2-4FE3-A0DF-17370F27B496}" type="slidenum">
              <a:rPr lang="en-US" smtClean="0"/>
              <a:t>‹#›</a:t>
            </a:fld>
            <a:endParaRPr lang="en-US"/>
          </a:p>
        </p:txBody>
      </p:sp>
    </p:spTree>
    <p:extLst>
      <p:ext uri="{BB962C8B-B14F-4D97-AF65-F5344CB8AC3E}">
        <p14:creationId xmlns:p14="http://schemas.microsoft.com/office/powerpoint/2010/main" val="2644042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C181CF-159A-4CEC-8D8F-3BD24A38D6BA}" type="datetimeFigureOut">
              <a:rPr lang="en-US" smtClean="0"/>
              <a:t>9/8/2017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A11A74-17F2-4FE3-A0DF-17370F27B496}" type="slidenum">
              <a:rPr lang="en-US" smtClean="0"/>
              <a:t>‹#›</a:t>
            </a:fld>
            <a:endParaRPr lang="en-US"/>
          </a:p>
        </p:txBody>
      </p:sp>
    </p:spTree>
    <p:extLst>
      <p:ext uri="{BB962C8B-B14F-4D97-AF65-F5344CB8AC3E}">
        <p14:creationId xmlns:p14="http://schemas.microsoft.com/office/powerpoint/2010/main" val="3691744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3C181CF-159A-4CEC-8D8F-3BD24A38D6BA}" type="datetimeFigureOut">
              <a:rPr lang="en-US" smtClean="0"/>
              <a:t>9/8/2017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A11A74-17F2-4FE3-A0DF-17370F27B496}" type="slidenum">
              <a:rPr lang="en-US" smtClean="0"/>
              <a:t>‹#›</a:t>
            </a:fld>
            <a:endParaRPr lang="en-US"/>
          </a:p>
        </p:txBody>
      </p:sp>
    </p:spTree>
    <p:extLst>
      <p:ext uri="{BB962C8B-B14F-4D97-AF65-F5344CB8AC3E}">
        <p14:creationId xmlns:p14="http://schemas.microsoft.com/office/powerpoint/2010/main" val="2179612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C181CF-159A-4CEC-8D8F-3BD24A38D6BA}" type="datetimeFigureOut">
              <a:rPr lang="en-US" smtClean="0"/>
              <a:t>9/8/2017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A11A74-17F2-4FE3-A0DF-17370F27B496}" type="slidenum">
              <a:rPr lang="en-US" smtClean="0"/>
              <a:t>‹#›</a:t>
            </a:fld>
            <a:endParaRPr lang="en-US"/>
          </a:p>
        </p:txBody>
      </p:sp>
    </p:spTree>
    <p:extLst>
      <p:ext uri="{BB962C8B-B14F-4D97-AF65-F5344CB8AC3E}">
        <p14:creationId xmlns:p14="http://schemas.microsoft.com/office/powerpoint/2010/main" val="3113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3C181CF-159A-4CEC-8D8F-3BD24A38D6BA}" type="datetimeFigureOut">
              <a:rPr lang="en-US" smtClean="0"/>
              <a:t>9/8/2017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A11A74-17F2-4FE3-A0DF-17370F27B496}" type="slidenum">
              <a:rPr lang="en-US" smtClean="0"/>
              <a:t>‹#›</a:t>
            </a:fld>
            <a:endParaRPr lang="en-US"/>
          </a:p>
        </p:txBody>
      </p:sp>
    </p:spTree>
    <p:extLst>
      <p:ext uri="{BB962C8B-B14F-4D97-AF65-F5344CB8AC3E}">
        <p14:creationId xmlns:p14="http://schemas.microsoft.com/office/powerpoint/2010/main" val="256025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3C181CF-159A-4CEC-8D8F-3BD24A38D6BA}" type="datetimeFigureOut">
              <a:rPr lang="en-US" smtClean="0"/>
              <a:t>9/8/2017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A11A74-17F2-4FE3-A0DF-17370F27B496}" type="slidenum">
              <a:rPr lang="en-US" smtClean="0"/>
              <a:t>‹#›</a:t>
            </a:fld>
            <a:endParaRPr lang="en-US"/>
          </a:p>
        </p:txBody>
      </p:sp>
    </p:spTree>
    <p:extLst>
      <p:ext uri="{BB962C8B-B14F-4D97-AF65-F5344CB8AC3E}">
        <p14:creationId xmlns:p14="http://schemas.microsoft.com/office/powerpoint/2010/main" val="22832377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C181CF-159A-4CEC-8D8F-3BD24A38D6BA}" type="datetimeFigureOut">
              <a:rPr lang="en-US" smtClean="0"/>
              <a:t>9/8/2017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A11A74-17F2-4FE3-A0DF-17370F27B496}" type="slidenum">
              <a:rPr lang="en-US" smtClean="0"/>
              <a:t>‹#›</a:t>
            </a:fld>
            <a:endParaRPr lang="en-US"/>
          </a:p>
        </p:txBody>
      </p:sp>
    </p:spTree>
    <p:extLst>
      <p:ext uri="{BB962C8B-B14F-4D97-AF65-F5344CB8AC3E}">
        <p14:creationId xmlns:p14="http://schemas.microsoft.com/office/powerpoint/2010/main" val="2013656921"/>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readthNodes">
            <a:hlinkClick r:id="" action="ppaction://media"/>
            <a:extLst>
              <a:ext uri="{FF2B5EF4-FFF2-40B4-BE49-F238E27FC236}">
                <a16:creationId xmlns:a16="http://schemas.microsoft.com/office/drawing/2014/main" id="{FDC78D6D-617F-4629-BA17-77A203A6524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0523" t="4932" r="9476" b="25070"/>
          <a:stretch/>
        </p:blipFill>
        <p:spPr>
          <a:xfrm>
            <a:off x="0" y="0"/>
            <a:ext cx="12192000" cy="6858000"/>
          </a:xfrm>
          <a:prstGeom prst="rect">
            <a:avLst/>
          </a:prstGeom>
        </p:spPr>
      </p:pic>
      <p:sp>
        <p:nvSpPr>
          <p:cNvPr id="6" name="TextBox 5">
            <a:extLst>
              <a:ext uri="{FF2B5EF4-FFF2-40B4-BE49-F238E27FC236}">
                <a16:creationId xmlns:a16="http://schemas.microsoft.com/office/drawing/2014/main" id="{2E99A0B3-9B78-4D12-8927-3355C6A6DCE9}"/>
              </a:ext>
            </a:extLst>
          </p:cNvPr>
          <p:cNvSpPr txBox="1"/>
          <p:nvPr/>
        </p:nvSpPr>
        <p:spPr>
          <a:xfrm>
            <a:off x="914400" y="273756"/>
            <a:ext cx="8151142" cy="830997"/>
          </a:xfrm>
          <a:prstGeom prst="rect">
            <a:avLst/>
          </a:prstGeom>
          <a:noFill/>
        </p:spPr>
        <p:txBody>
          <a:bodyPr wrap="none" rtlCol="0">
            <a:spAutoFit/>
          </a:bodyPr>
          <a:lstStyle/>
          <a:p>
            <a:r>
              <a:rPr lang="en-US" sz="2800" b="1" dirty="0">
                <a:solidFill>
                  <a:schemeClr val="bg1"/>
                </a:solidFill>
              </a:rPr>
              <a:t>An Introduction to Common Graph Search Algorithms</a:t>
            </a:r>
          </a:p>
          <a:p>
            <a:r>
              <a:rPr lang="en-US" sz="2000" b="1" dirty="0">
                <a:solidFill>
                  <a:schemeClr val="bg1"/>
                </a:solidFill>
              </a:rPr>
              <a:t>David McCoy</a:t>
            </a:r>
          </a:p>
        </p:txBody>
      </p:sp>
    </p:spTree>
    <p:extLst>
      <p:ext uri="{BB962C8B-B14F-4D97-AF65-F5344CB8AC3E}">
        <p14:creationId xmlns:p14="http://schemas.microsoft.com/office/powerpoint/2010/main" val="1743472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3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starpaths">
            <a:hlinkClick r:id="" action="ppaction://media"/>
            <a:extLst>
              <a:ext uri="{FF2B5EF4-FFF2-40B4-BE49-F238E27FC236}">
                <a16:creationId xmlns:a16="http://schemas.microsoft.com/office/drawing/2014/main" id="{7C6CEE89-BB32-4298-BACE-EDDD1DB1FF3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7065" t="4671" r="11933" b="6438"/>
          <a:stretch/>
        </p:blipFill>
        <p:spPr>
          <a:xfrm>
            <a:off x="4450080" y="1028700"/>
            <a:ext cx="7414260" cy="5295900"/>
          </a:xfrm>
          <a:prstGeom prst="rect">
            <a:avLst/>
          </a:prstGeom>
        </p:spPr>
      </p:pic>
      <p:sp>
        <p:nvSpPr>
          <p:cNvPr id="3" name="TextBox 2">
            <a:extLst>
              <a:ext uri="{FF2B5EF4-FFF2-40B4-BE49-F238E27FC236}">
                <a16:creationId xmlns:a16="http://schemas.microsoft.com/office/drawing/2014/main" id="{128911C2-8A94-408B-83BD-9FDA02203870}"/>
              </a:ext>
            </a:extLst>
          </p:cNvPr>
          <p:cNvSpPr txBox="1"/>
          <p:nvPr/>
        </p:nvSpPr>
        <p:spPr>
          <a:xfrm>
            <a:off x="914400" y="266700"/>
            <a:ext cx="4636654" cy="400110"/>
          </a:xfrm>
          <a:prstGeom prst="rect">
            <a:avLst/>
          </a:prstGeom>
          <a:noFill/>
        </p:spPr>
        <p:txBody>
          <a:bodyPr wrap="none" rtlCol="0">
            <a:spAutoFit/>
          </a:bodyPr>
          <a:lstStyle/>
          <a:p>
            <a:r>
              <a:rPr lang="en-US" sz="2000" b="1" dirty="0">
                <a:solidFill>
                  <a:schemeClr val="bg2">
                    <a:lumMod val="50000"/>
                  </a:schemeClr>
                </a:solidFill>
              </a:rPr>
              <a:t>Uniform Cost Search - Dijkstra’s Algorithm</a:t>
            </a:r>
          </a:p>
        </p:txBody>
      </p:sp>
      <p:sp>
        <p:nvSpPr>
          <p:cNvPr id="5" name="TextBox 4">
            <a:extLst>
              <a:ext uri="{FF2B5EF4-FFF2-40B4-BE49-F238E27FC236}">
                <a16:creationId xmlns:a16="http://schemas.microsoft.com/office/drawing/2014/main" id="{29740A61-A9E2-450C-8B3D-530202A7990B}"/>
              </a:ext>
            </a:extLst>
          </p:cNvPr>
          <p:cNvSpPr txBox="1"/>
          <p:nvPr/>
        </p:nvSpPr>
        <p:spPr>
          <a:xfrm>
            <a:off x="914400" y="1058334"/>
            <a:ext cx="3397956" cy="2308324"/>
          </a:xfrm>
          <a:prstGeom prst="rect">
            <a:avLst/>
          </a:prstGeom>
          <a:noFill/>
        </p:spPr>
        <p:txBody>
          <a:bodyPr wrap="square" rtlCol="0">
            <a:spAutoFit/>
          </a:bodyPr>
          <a:lstStyle/>
          <a:p>
            <a:pPr marL="285750" indent="-285750">
              <a:buFontTx/>
              <a:buChar char="-"/>
            </a:pPr>
            <a:r>
              <a:rPr lang="en-US" sz="1600" dirty="0">
                <a:solidFill>
                  <a:schemeClr val="tx1">
                    <a:lumMod val="65000"/>
                    <a:lumOff val="35000"/>
                  </a:schemeClr>
                </a:solidFill>
              </a:rPr>
              <a:t>Nodes on green line cost 0, nodes on red line cost 5, others 2</a:t>
            </a:r>
          </a:p>
          <a:p>
            <a:pPr marL="285750" indent="-285750">
              <a:buFontTx/>
              <a:buChar char="-"/>
            </a:pPr>
            <a:endParaRPr lang="en-US" sz="1600" dirty="0">
              <a:solidFill>
                <a:schemeClr val="tx1">
                  <a:lumMod val="65000"/>
                  <a:lumOff val="35000"/>
                </a:schemeClr>
              </a:solidFill>
            </a:endParaRPr>
          </a:p>
          <a:p>
            <a:pPr marL="285750" indent="-285750">
              <a:buFontTx/>
              <a:buChar char="-"/>
            </a:pPr>
            <a:r>
              <a:rPr lang="en-US" sz="1600" dirty="0">
                <a:solidFill>
                  <a:schemeClr val="tx1">
                    <a:lumMod val="65000"/>
                    <a:lumOff val="35000"/>
                  </a:schemeClr>
                </a:solidFill>
              </a:rPr>
              <a:t>Dijkstra’s Algorithm is able to recognize that the green line is much preferable to red, and routes paths through the green line wherever possible while avoiding red</a:t>
            </a:r>
          </a:p>
        </p:txBody>
      </p:sp>
    </p:spTree>
    <p:extLst>
      <p:ext uri="{BB962C8B-B14F-4D97-AF65-F5344CB8AC3E}">
        <p14:creationId xmlns:p14="http://schemas.microsoft.com/office/powerpoint/2010/main" val="22854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1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star">
            <a:hlinkClick r:id="" action="ppaction://media"/>
            <a:extLst>
              <a:ext uri="{FF2B5EF4-FFF2-40B4-BE49-F238E27FC236}">
                <a16:creationId xmlns:a16="http://schemas.microsoft.com/office/drawing/2014/main" id="{3DC400D8-80B1-40B3-AF6F-5FFF50F8B27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8247" t="4781" r="11749" b="6326"/>
          <a:stretch/>
        </p:blipFill>
        <p:spPr>
          <a:xfrm>
            <a:off x="4450080" y="1028700"/>
            <a:ext cx="7360920" cy="5257800"/>
          </a:xfrm>
          <a:prstGeom prst="rect">
            <a:avLst/>
          </a:prstGeom>
        </p:spPr>
      </p:pic>
      <p:sp>
        <p:nvSpPr>
          <p:cNvPr id="3" name="TextBox 2">
            <a:extLst>
              <a:ext uri="{FF2B5EF4-FFF2-40B4-BE49-F238E27FC236}">
                <a16:creationId xmlns:a16="http://schemas.microsoft.com/office/drawing/2014/main" id="{48AC141C-A83C-4E20-8FE5-581E79745B32}"/>
              </a:ext>
            </a:extLst>
          </p:cNvPr>
          <p:cNvSpPr txBox="1"/>
          <p:nvPr/>
        </p:nvSpPr>
        <p:spPr>
          <a:xfrm>
            <a:off x="914400" y="266700"/>
            <a:ext cx="4249177" cy="400110"/>
          </a:xfrm>
          <a:prstGeom prst="rect">
            <a:avLst/>
          </a:prstGeom>
          <a:noFill/>
        </p:spPr>
        <p:txBody>
          <a:bodyPr wrap="none" rtlCol="0">
            <a:spAutoFit/>
          </a:bodyPr>
          <a:lstStyle/>
          <a:p>
            <a:r>
              <a:rPr lang="en-US" sz="2000" b="1" dirty="0">
                <a:solidFill>
                  <a:schemeClr val="bg2">
                    <a:lumMod val="50000"/>
                  </a:schemeClr>
                </a:solidFill>
              </a:rPr>
              <a:t>Cost Search + Heuristic – A* Algorithm</a:t>
            </a:r>
          </a:p>
        </p:txBody>
      </p:sp>
      <p:sp>
        <p:nvSpPr>
          <p:cNvPr id="4" name="TextBox 3">
            <a:extLst>
              <a:ext uri="{FF2B5EF4-FFF2-40B4-BE49-F238E27FC236}">
                <a16:creationId xmlns:a16="http://schemas.microsoft.com/office/drawing/2014/main" id="{2A316794-E26D-4410-969F-4304850200C8}"/>
              </a:ext>
            </a:extLst>
          </p:cNvPr>
          <p:cNvSpPr txBox="1"/>
          <p:nvPr/>
        </p:nvSpPr>
        <p:spPr>
          <a:xfrm>
            <a:off x="914400" y="1058334"/>
            <a:ext cx="3397956" cy="2308324"/>
          </a:xfrm>
          <a:prstGeom prst="rect">
            <a:avLst/>
          </a:prstGeom>
          <a:noFill/>
        </p:spPr>
        <p:txBody>
          <a:bodyPr wrap="square" rtlCol="0">
            <a:spAutoFit/>
          </a:bodyPr>
          <a:lstStyle/>
          <a:p>
            <a:pPr marL="285750" indent="-285750">
              <a:buFontTx/>
              <a:buChar char="-"/>
            </a:pPr>
            <a:r>
              <a:rPr lang="en-US" sz="1600" dirty="0">
                <a:solidFill>
                  <a:schemeClr val="tx1">
                    <a:lumMod val="65000"/>
                    <a:lumOff val="35000"/>
                  </a:schemeClr>
                </a:solidFill>
              </a:rPr>
              <a:t>A* takes Dijkstra’s Algorithm and optimizes it to find the path to a single node as efficiently as possible</a:t>
            </a:r>
          </a:p>
          <a:p>
            <a:pPr marL="285750" indent="-285750">
              <a:buFontTx/>
              <a:buChar char="-"/>
            </a:pPr>
            <a:endParaRPr lang="en-US" sz="1600" dirty="0">
              <a:solidFill>
                <a:schemeClr val="tx1">
                  <a:lumMod val="65000"/>
                  <a:lumOff val="35000"/>
                </a:schemeClr>
              </a:solidFill>
            </a:endParaRPr>
          </a:p>
          <a:p>
            <a:pPr marL="285750" indent="-285750">
              <a:buFontTx/>
              <a:buChar char="-"/>
            </a:pPr>
            <a:r>
              <a:rPr lang="en-US" sz="1600" dirty="0">
                <a:solidFill>
                  <a:schemeClr val="tx1">
                    <a:lumMod val="65000"/>
                    <a:lumOff val="35000"/>
                  </a:schemeClr>
                </a:solidFill>
              </a:rPr>
              <a:t>A* takes the estimated distance between the start and goal node and prioritizes low cost nodes that are closer to the goal</a:t>
            </a:r>
          </a:p>
        </p:txBody>
      </p:sp>
    </p:spTree>
    <p:extLst>
      <p:ext uri="{BB962C8B-B14F-4D97-AF65-F5344CB8AC3E}">
        <p14:creationId xmlns:p14="http://schemas.microsoft.com/office/powerpoint/2010/main" val="2756344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3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E99A0B3-9B78-4D12-8927-3355C6A6DCE9}"/>
              </a:ext>
            </a:extLst>
          </p:cNvPr>
          <p:cNvSpPr txBox="1"/>
          <p:nvPr/>
        </p:nvSpPr>
        <p:spPr>
          <a:xfrm>
            <a:off x="914400" y="275549"/>
            <a:ext cx="4289778" cy="400110"/>
          </a:xfrm>
          <a:prstGeom prst="rect">
            <a:avLst/>
          </a:prstGeom>
          <a:noFill/>
        </p:spPr>
        <p:txBody>
          <a:bodyPr wrap="square" rtlCol="0">
            <a:spAutoFit/>
          </a:bodyPr>
          <a:lstStyle/>
          <a:p>
            <a:r>
              <a:rPr lang="en-US" sz="2000" b="1" dirty="0">
                <a:solidFill>
                  <a:schemeClr val="bg2">
                    <a:lumMod val="50000"/>
                  </a:schemeClr>
                </a:solidFill>
              </a:rPr>
              <a:t>Cost Search + Heuristic – A* Algorithm</a:t>
            </a:r>
          </a:p>
        </p:txBody>
      </p:sp>
      <p:sp>
        <p:nvSpPr>
          <p:cNvPr id="4" name="TextBox 3">
            <a:extLst>
              <a:ext uri="{FF2B5EF4-FFF2-40B4-BE49-F238E27FC236}">
                <a16:creationId xmlns:a16="http://schemas.microsoft.com/office/drawing/2014/main" id="{4ECE8DCC-AD69-4931-92BE-C682242EC89C}"/>
              </a:ext>
            </a:extLst>
          </p:cNvPr>
          <p:cNvSpPr txBox="1"/>
          <p:nvPr/>
        </p:nvSpPr>
        <p:spPr>
          <a:xfrm>
            <a:off x="7548368" y="1028701"/>
            <a:ext cx="4519453" cy="4031873"/>
          </a:xfrm>
          <a:prstGeom prst="rect">
            <a:avLst/>
          </a:prstGeom>
          <a:noFill/>
        </p:spPr>
        <p:txBody>
          <a:bodyPr wrap="square" rtlCol="0">
            <a:spAutoFit/>
          </a:bodyPr>
          <a:lstStyle/>
          <a:p>
            <a:endParaRPr lang="en-US" sz="1600" dirty="0">
              <a:solidFill>
                <a:schemeClr val="tx1">
                  <a:lumMod val="65000"/>
                  <a:lumOff val="35000"/>
                </a:schemeClr>
              </a:solidFill>
            </a:endParaRPr>
          </a:p>
          <a:p>
            <a:endParaRPr lang="en-US" sz="1600" dirty="0">
              <a:solidFill>
                <a:schemeClr val="tx1">
                  <a:lumMod val="65000"/>
                  <a:lumOff val="35000"/>
                </a:schemeClr>
              </a:solidFill>
            </a:endParaRPr>
          </a:p>
          <a:p>
            <a:endParaRPr lang="en-US" sz="1600" dirty="0">
              <a:solidFill>
                <a:schemeClr val="tx1">
                  <a:lumMod val="65000"/>
                  <a:lumOff val="35000"/>
                </a:schemeClr>
              </a:solidFill>
            </a:endParaRPr>
          </a:p>
          <a:p>
            <a:endParaRPr lang="en-US" sz="1600" dirty="0">
              <a:solidFill>
                <a:schemeClr val="tx1">
                  <a:lumMod val="65000"/>
                  <a:lumOff val="35000"/>
                </a:schemeClr>
              </a:solidFill>
            </a:endParaRPr>
          </a:p>
          <a:p>
            <a:endParaRPr lang="en-US" sz="1600" dirty="0">
              <a:solidFill>
                <a:schemeClr val="tx1">
                  <a:lumMod val="65000"/>
                  <a:lumOff val="35000"/>
                </a:schemeClr>
              </a:solidFill>
            </a:endParaRPr>
          </a:p>
          <a:p>
            <a:endParaRPr lang="en-US" sz="1600" dirty="0">
              <a:solidFill>
                <a:schemeClr val="tx1">
                  <a:lumMod val="65000"/>
                  <a:lumOff val="35000"/>
                </a:schemeClr>
              </a:solidFill>
            </a:endParaRPr>
          </a:p>
          <a:p>
            <a:endParaRPr lang="en-US" sz="1600" dirty="0">
              <a:solidFill>
                <a:schemeClr val="tx1">
                  <a:lumMod val="65000"/>
                  <a:lumOff val="35000"/>
                </a:schemeClr>
              </a:solidFill>
            </a:endParaRPr>
          </a:p>
          <a:p>
            <a:endParaRPr lang="en-US" sz="1600" dirty="0">
              <a:solidFill>
                <a:schemeClr val="tx1">
                  <a:lumMod val="65000"/>
                  <a:lumOff val="35000"/>
                </a:schemeClr>
              </a:solidFill>
            </a:endParaRPr>
          </a:p>
          <a:p>
            <a:endParaRPr lang="en-US" sz="1600" dirty="0">
              <a:solidFill>
                <a:schemeClr val="tx1">
                  <a:lumMod val="65000"/>
                  <a:lumOff val="35000"/>
                </a:schemeClr>
              </a:solidFill>
            </a:endParaRPr>
          </a:p>
          <a:p>
            <a:endParaRPr lang="en-US" sz="1600" dirty="0">
              <a:solidFill>
                <a:schemeClr val="tx1">
                  <a:lumMod val="65000"/>
                  <a:lumOff val="35000"/>
                </a:schemeClr>
              </a:solidFill>
            </a:endParaRPr>
          </a:p>
          <a:p>
            <a:endParaRPr lang="en-US" sz="1600" dirty="0">
              <a:solidFill>
                <a:schemeClr val="tx1">
                  <a:lumMod val="65000"/>
                  <a:lumOff val="35000"/>
                </a:schemeClr>
              </a:solidFill>
            </a:endParaRPr>
          </a:p>
          <a:p>
            <a:r>
              <a:rPr lang="en-US" sz="1600" b="1" dirty="0">
                <a:solidFill>
                  <a:schemeClr val="accent6"/>
                </a:solidFill>
              </a:rPr>
              <a:t>heuristic: </a:t>
            </a:r>
            <a:r>
              <a:rPr lang="en-US" sz="1600" dirty="0">
                <a:solidFill>
                  <a:schemeClr val="bg2">
                    <a:lumMod val="50000"/>
                  </a:schemeClr>
                </a:solidFill>
              </a:rPr>
              <a:t>estimates the distance between each </a:t>
            </a:r>
          </a:p>
          <a:p>
            <a:r>
              <a:rPr lang="en-US" sz="1600" b="1" dirty="0">
                <a:solidFill>
                  <a:schemeClr val="bg2">
                    <a:lumMod val="50000"/>
                  </a:schemeClr>
                </a:solidFill>
              </a:rPr>
              <a:t>	        </a:t>
            </a:r>
            <a:r>
              <a:rPr lang="en-US" sz="1600" dirty="0">
                <a:solidFill>
                  <a:schemeClr val="bg2">
                    <a:lumMod val="50000"/>
                  </a:schemeClr>
                </a:solidFill>
              </a:rPr>
              <a:t>neighbor node and the goal node and </a:t>
            </a:r>
          </a:p>
          <a:p>
            <a:r>
              <a:rPr lang="en-US" sz="1600" b="1" dirty="0">
                <a:solidFill>
                  <a:schemeClr val="bg2">
                    <a:lumMod val="50000"/>
                  </a:schemeClr>
                </a:solidFill>
              </a:rPr>
              <a:t>	        </a:t>
            </a:r>
            <a:r>
              <a:rPr lang="en-US" sz="1600" dirty="0">
                <a:solidFill>
                  <a:schemeClr val="bg2">
                    <a:lumMod val="50000"/>
                  </a:schemeClr>
                </a:solidFill>
              </a:rPr>
              <a:t>decreases the priority of farther away 		        nodes</a:t>
            </a:r>
            <a:endParaRPr lang="en-US" sz="1600" b="1" dirty="0">
              <a:solidFill>
                <a:schemeClr val="bg2">
                  <a:lumMod val="50000"/>
                </a:schemeClr>
              </a:solidFill>
            </a:endParaRPr>
          </a:p>
          <a:p>
            <a:endParaRPr lang="en-US" sz="1600" dirty="0">
              <a:solidFill>
                <a:schemeClr val="tx1">
                  <a:lumMod val="65000"/>
                  <a:lumOff val="35000"/>
                </a:schemeClr>
              </a:solidFill>
            </a:endParaRPr>
          </a:p>
        </p:txBody>
      </p:sp>
      <p:sp>
        <p:nvSpPr>
          <p:cNvPr id="9" name="Rectangle 8">
            <a:extLst>
              <a:ext uri="{FF2B5EF4-FFF2-40B4-BE49-F238E27FC236}">
                <a16:creationId xmlns:a16="http://schemas.microsoft.com/office/drawing/2014/main" id="{1743BCEB-8FD1-4CD5-B997-7E02130E1BD2}"/>
              </a:ext>
            </a:extLst>
          </p:cNvPr>
          <p:cNvSpPr/>
          <p:nvPr/>
        </p:nvSpPr>
        <p:spPr>
          <a:xfrm>
            <a:off x="2156177" y="1501422"/>
            <a:ext cx="835377" cy="1806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A5F31E6-55F9-4E76-9331-5A6EB9A608F4}"/>
              </a:ext>
            </a:extLst>
          </p:cNvPr>
          <p:cNvSpPr/>
          <p:nvPr/>
        </p:nvSpPr>
        <p:spPr>
          <a:xfrm>
            <a:off x="2156177" y="1686088"/>
            <a:ext cx="1411112" cy="2217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EABCB2A-858B-46DF-A612-31587BA0DD3F}"/>
              </a:ext>
            </a:extLst>
          </p:cNvPr>
          <p:cNvSpPr/>
          <p:nvPr/>
        </p:nvSpPr>
        <p:spPr>
          <a:xfrm>
            <a:off x="2765777" y="2927986"/>
            <a:ext cx="2325512" cy="2441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85DD7E7-F7C2-4C2F-9440-CACBB4A76C7E}"/>
              </a:ext>
            </a:extLst>
          </p:cNvPr>
          <p:cNvSpPr/>
          <p:nvPr/>
        </p:nvSpPr>
        <p:spPr>
          <a:xfrm>
            <a:off x="3872089" y="2558654"/>
            <a:ext cx="948267" cy="2098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DE7DCB4-D1EC-4368-95FF-3BE71C3949E8}"/>
              </a:ext>
            </a:extLst>
          </p:cNvPr>
          <p:cNvSpPr/>
          <p:nvPr/>
        </p:nvSpPr>
        <p:spPr>
          <a:xfrm>
            <a:off x="2020711" y="1117600"/>
            <a:ext cx="2280356" cy="2257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4" name="Rectangle 13">
            <a:extLst>
              <a:ext uri="{FF2B5EF4-FFF2-40B4-BE49-F238E27FC236}">
                <a16:creationId xmlns:a16="http://schemas.microsoft.com/office/drawing/2014/main" id="{D61AB624-863F-43AE-B6AC-DC8E251F9C29}"/>
              </a:ext>
            </a:extLst>
          </p:cNvPr>
          <p:cNvSpPr/>
          <p:nvPr/>
        </p:nvSpPr>
        <p:spPr>
          <a:xfrm>
            <a:off x="2020711" y="1656256"/>
            <a:ext cx="1422400" cy="2515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5" name="Rectangle 14">
            <a:extLst>
              <a:ext uri="{FF2B5EF4-FFF2-40B4-BE49-F238E27FC236}">
                <a16:creationId xmlns:a16="http://schemas.microsoft.com/office/drawing/2014/main" id="{22BCDAED-2715-449C-BE23-EE439CAA1068}"/>
              </a:ext>
            </a:extLst>
          </p:cNvPr>
          <p:cNvSpPr/>
          <p:nvPr/>
        </p:nvSpPr>
        <p:spPr>
          <a:xfrm>
            <a:off x="2020711" y="2024754"/>
            <a:ext cx="1552222" cy="2355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6" name="Rectangle 15">
            <a:extLst>
              <a:ext uri="{FF2B5EF4-FFF2-40B4-BE49-F238E27FC236}">
                <a16:creationId xmlns:a16="http://schemas.microsoft.com/office/drawing/2014/main" id="{1A860F3F-9466-4530-8A23-7E43D3C980CC}"/>
              </a:ext>
            </a:extLst>
          </p:cNvPr>
          <p:cNvSpPr/>
          <p:nvPr/>
        </p:nvSpPr>
        <p:spPr>
          <a:xfrm>
            <a:off x="2506133" y="3638480"/>
            <a:ext cx="4933244" cy="9448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7" name="TextBox 16">
            <a:extLst>
              <a:ext uri="{FF2B5EF4-FFF2-40B4-BE49-F238E27FC236}">
                <a16:creationId xmlns:a16="http://schemas.microsoft.com/office/drawing/2014/main" id="{CD88CAAC-139A-4876-AEAA-C7E4AC969C4A}"/>
              </a:ext>
            </a:extLst>
          </p:cNvPr>
          <p:cNvSpPr txBox="1"/>
          <p:nvPr/>
        </p:nvSpPr>
        <p:spPr>
          <a:xfrm>
            <a:off x="914400" y="5064338"/>
            <a:ext cx="10363200" cy="1077218"/>
          </a:xfrm>
          <a:prstGeom prst="rect">
            <a:avLst/>
          </a:prstGeom>
          <a:noFill/>
        </p:spPr>
        <p:txBody>
          <a:bodyPr wrap="square" rtlCol="0">
            <a:spAutoFit/>
          </a:bodyPr>
          <a:lstStyle/>
          <a:p>
            <a:pPr marL="285750" indent="-285750">
              <a:buFontTx/>
              <a:buChar char="-"/>
            </a:pPr>
            <a:r>
              <a:rPr lang="en-US" sz="1600" dirty="0">
                <a:solidFill>
                  <a:schemeClr val="tx1">
                    <a:lumMod val="65000"/>
                    <a:lumOff val="35000"/>
                  </a:schemeClr>
                </a:solidFill>
              </a:rPr>
              <a:t>A* will try to only visit nodes that are closer to the goal than the current node, minimizing the resources used to complete the algorithm</a:t>
            </a:r>
          </a:p>
          <a:p>
            <a:endParaRPr lang="en-US" sz="1600" dirty="0">
              <a:solidFill>
                <a:schemeClr val="tx1">
                  <a:lumMod val="65000"/>
                  <a:lumOff val="35000"/>
                </a:schemeClr>
              </a:solidFill>
            </a:endParaRPr>
          </a:p>
          <a:p>
            <a:pPr marL="285750" indent="-285750">
              <a:buFontTx/>
              <a:buChar char="-"/>
            </a:pPr>
            <a:r>
              <a:rPr lang="en-US" sz="1600" dirty="0">
                <a:solidFill>
                  <a:schemeClr val="tx1">
                    <a:lumMod val="65000"/>
                    <a:lumOff val="35000"/>
                  </a:schemeClr>
                </a:solidFill>
              </a:rPr>
              <a:t>Sets node priority by combining the cost method of Dijkstra’s Algorithm with the distance heuristic.</a:t>
            </a:r>
          </a:p>
        </p:txBody>
      </p:sp>
      <p:pic>
        <p:nvPicPr>
          <p:cNvPr id="2" name="Picture 1">
            <a:extLst>
              <a:ext uri="{FF2B5EF4-FFF2-40B4-BE49-F238E27FC236}">
                <a16:creationId xmlns:a16="http://schemas.microsoft.com/office/drawing/2014/main" id="{759A5EF2-F584-4B96-BB83-E111B44007E3}"/>
              </a:ext>
            </a:extLst>
          </p:cNvPr>
          <p:cNvPicPr>
            <a:picLocks noChangeAspect="1"/>
          </p:cNvPicPr>
          <p:nvPr/>
        </p:nvPicPr>
        <p:blipFill>
          <a:blip r:embed="rId2"/>
          <a:stretch>
            <a:fillRect/>
          </a:stretch>
        </p:blipFill>
        <p:spPr>
          <a:xfrm>
            <a:off x="835898" y="970598"/>
            <a:ext cx="6657975" cy="3914775"/>
          </a:xfrm>
          <a:prstGeom prst="rect">
            <a:avLst/>
          </a:prstGeom>
        </p:spPr>
      </p:pic>
      <p:sp>
        <p:nvSpPr>
          <p:cNvPr id="3" name="Rectangle 2">
            <a:extLst>
              <a:ext uri="{FF2B5EF4-FFF2-40B4-BE49-F238E27FC236}">
                <a16:creationId xmlns:a16="http://schemas.microsoft.com/office/drawing/2014/main" id="{311038DB-EDC9-4E36-8CF0-3C82A7090AFC}"/>
              </a:ext>
            </a:extLst>
          </p:cNvPr>
          <p:cNvSpPr/>
          <p:nvPr/>
        </p:nvSpPr>
        <p:spPr>
          <a:xfrm>
            <a:off x="2765777" y="4226011"/>
            <a:ext cx="3672093" cy="1706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533F7A-1544-4261-8930-16A502E4C9C3}"/>
              </a:ext>
            </a:extLst>
          </p:cNvPr>
          <p:cNvSpPr txBox="1"/>
          <p:nvPr/>
        </p:nvSpPr>
        <p:spPr>
          <a:xfrm>
            <a:off x="5971147" y="4574750"/>
            <a:ext cx="1522725" cy="307777"/>
          </a:xfrm>
          <a:prstGeom prst="rect">
            <a:avLst/>
          </a:prstGeom>
          <a:noFill/>
        </p:spPr>
        <p:txBody>
          <a:bodyPr wrap="none" rtlCol="0">
            <a:spAutoFit/>
          </a:bodyPr>
          <a:lstStyle/>
          <a:p>
            <a:r>
              <a:rPr lang="en-US" sz="1400" i="1" dirty="0">
                <a:solidFill>
                  <a:schemeClr val="bg2">
                    <a:lumMod val="50000"/>
                  </a:schemeClr>
                </a:solidFill>
              </a:rPr>
              <a:t>Source: Amit Patel</a:t>
            </a:r>
          </a:p>
        </p:txBody>
      </p:sp>
    </p:spTree>
    <p:extLst>
      <p:ext uri="{BB962C8B-B14F-4D97-AF65-F5344CB8AC3E}">
        <p14:creationId xmlns:p14="http://schemas.microsoft.com/office/powerpoint/2010/main" val="1054135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44AC01-A1CC-4133-A1C0-5988DA923DEE}"/>
              </a:ext>
            </a:extLst>
          </p:cNvPr>
          <p:cNvSpPr txBox="1"/>
          <p:nvPr/>
        </p:nvSpPr>
        <p:spPr>
          <a:xfrm>
            <a:off x="914400" y="266700"/>
            <a:ext cx="3191899" cy="400110"/>
          </a:xfrm>
          <a:prstGeom prst="rect">
            <a:avLst/>
          </a:prstGeom>
          <a:noFill/>
        </p:spPr>
        <p:txBody>
          <a:bodyPr wrap="none" rtlCol="0">
            <a:spAutoFit/>
          </a:bodyPr>
          <a:lstStyle/>
          <a:p>
            <a:r>
              <a:rPr lang="en-US" sz="2000" b="1" dirty="0">
                <a:solidFill>
                  <a:schemeClr val="bg2">
                    <a:lumMod val="50000"/>
                  </a:schemeClr>
                </a:solidFill>
              </a:rPr>
              <a:t>Applications to Data Science</a:t>
            </a:r>
          </a:p>
        </p:txBody>
      </p:sp>
      <p:pic>
        <p:nvPicPr>
          <p:cNvPr id="3" name="Picture 2">
            <a:extLst>
              <a:ext uri="{FF2B5EF4-FFF2-40B4-BE49-F238E27FC236}">
                <a16:creationId xmlns:a16="http://schemas.microsoft.com/office/drawing/2014/main" id="{C305064E-3A7B-4F92-A83B-74F7385021BD}"/>
              </a:ext>
            </a:extLst>
          </p:cNvPr>
          <p:cNvPicPr>
            <a:picLocks noChangeAspect="1"/>
          </p:cNvPicPr>
          <p:nvPr/>
        </p:nvPicPr>
        <p:blipFill>
          <a:blip r:embed="rId2"/>
          <a:stretch>
            <a:fillRect/>
          </a:stretch>
        </p:blipFill>
        <p:spPr>
          <a:xfrm>
            <a:off x="6096000" y="991856"/>
            <a:ext cx="5715000" cy="2652244"/>
          </a:xfrm>
          <a:prstGeom prst="rect">
            <a:avLst/>
          </a:prstGeom>
        </p:spPr>
      </p:pic>
      <p:pic>
        <p:nvPicPr>
          <p:cNvPr id="5" name="Picture 4">
            <a:extLst>
              <a:ext uri="{FF2B5EF4-FFF2-40B4-BE49-F238E27FC236}">
                <a16:creationId xmlns:a16="http://schemas.microsoft.com/office/drawing/2014/main" id="{133D86C1-1C4A-4BDA-BD7A-5B499E2DB5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5084" y="3858222"/>
            <a:ext cx="5705916" cy="2096924"/>
          </a:xfrm>
          <a:prstGeom prst="rect">
            <a:avLst/>
          </a:prstGeom>
        </p:spPr>
      </p:pic>
      <p:sp>
        <p:nvSpPr>
          <p:cNvPr id="6" name="TextBox 5">
            <a:extLst>
              <a:ext uri="{FF2B5EF4-FFF2-40B4-BE49-F238E27FC236}">
                <a16:creationId xmlns:a16="http://schemas.microsoft.com/office/drawing/2014/main" id="{4566C67A-4B4E-4B68-97CB-4A481EEF31E5}"/>
              </a:ext>
            </a:extLst>
          </p:cNvPr>
          <p:cNvSpPr txBox="1"/>
          <p:nvPr/>
        </p:nvSpPr>
        <p:spPr>
          <a:xfrm>
            <a:off x="9375910" y="3550444"/>
            <a:ext cx="2435090" cy="307777"/>
          </a:xfrm>
          <a:prstGeom prst="rect">
            <a:avLst/>
          </a:prstGeom>
          <a:noFill/>
        </p:spPr>
        <p:txBody>
          <a:bodyPr wrap="none" rtlCol="0">
            <a:spAutoFit/>
          </a:bodyPr>
          <a:lstStyle/>
          <a:p>
            <a:r>
              <a:rPr lang="en-US" sz="1400" i="1" dirty="0">
                <a:solidFill>
                  <a:schemeClr val="bg2">
                    <a:lumMod val="50000"/>
                  </a:schemeClr>
                </a:solidFill>
              </a:rPr>
              <a:t>Source: my Amazon homepage</a:t>
            </a:r>
          </a:p>
        </p:txBody>
      </p:sp>
      <p:sp>
        <p:nvSpPr>
          <p:cNvPr id="7" name="TextBox 6">
            <a:extLst>
              <a:ext uri="{FF2B5EF4-FFF2-40B4-BE49-F238E27FC236}">
                <a16:creationId xmlns:a16="http://schemas.microsoft.com/office/drawing/2014/main" id="{32834A53-9767-4925-AB7C-2B9969AD432C}"/>
              </a:ext>
            </a:extLst>
          </p:cNvPr>
          <p:cNvSpPr txBox="1"/>
          <p:nvPr/>
        </p:nvSpPr>
        <p:spPr>
          <a:xfrm>
            <a:off x="10235248" y="5894911"/>
            <a:ext cx="1575752" cy="307777"/>
          </a:xfrm>
          <a:prstGeom prst="rect">
            <a:avLst/>
          </a:prstGeom>
          <a:noFill/>
        </p:spPr>
        <p:txBody>
          <a:bodyPr wrap="none" rtlCol="0">
            <a:spAutoFit/>
          </a:bodyPr>
          <a:lstStyle/>
          <a:p>
            <a:r>
              <a:rPr lang="en-US" sz="1400" i="1" dirty="0">
                <a:solidFill>
                  <a:schemeClr val="bg2">
                    <a:lumMod val="50000"/>
                  </a:schemeClr>
                </a:solidFill>
              </a:rPr>
              <a:t>Source: Techcrunch</a:t>
            </a:r>
          </a:p>
        </p:txBody>
      </p:sp>
      <p:sp>
        <p:nvSpPr>
          <p:cNvPr id="8" name="TextBox 7">
            <a:extLst>
              <a:ext uri="{FF2B5EF4-FFF2-40B4-BE49-F238E27FC236}">
                <a16:creationId xmlns:a16="http://schemas.microsoft.com/office/drawing/2014/main" id="{80264F05-52CC-4CCE-A1B7-04BAE08C1AD0}"/>
              </a:ext>
            </a:extLst>
          </p:cNvPr>
          <p:cNvSpPr txBox="1"/>
          <p:nvPr/>
        </p:nvSpPr>
        <p:spPr>
          <a:xfrm>
            <a:off x="914399" y="1058334"/>
            <a:ext cx="4967111" cy="3046988"/>
          </a:xfrm>
          <a:prstGeom prst="rect">
            <a:avLst/>
          </a:prstGeom>
          <a:noFill/>
        </p:spPr>
        <p:txBody>
          <a:bodyPr wrap="square" rtlCol="0">
            <a:spAutoFit/>
          </a:bodyPr>
          <a:lstStyle/>
          <a:p>
            <a:pPr marL="285750" indent="-285750">
              <a:buFontTx/>
              <a:buChar char="-"/>
            </a:pPr>
            <a:r>
              <a:rPr lang="en-US" sz="1600" dirty="0">
                <a:solidFill>
                  <a:schemeClr val="tx1">
                    <a:lumMod val="65000"/>
                    <a:lumOff val="35000"/>
                  </a:schemeClr>
                </a:solidFill>
              </a:rPr>
              <a:t>Many problems in Data Science can be represented as Probabilistic Graphical Modules (PGMs), which can be operated on by graph search algorithms </a:t>
            </a:r>
          </a:p>
          <a:p>
            <a:pPr marL="285750" indent="-285750">
              <a:buFontTx/>
              <a:buChar char="-"/>
            </a:pPr>
            <a:endParaRPr lang="en-US" sz="1600" dirty="0">
              <a:solidFill>
                <a:schemeClr val="tx1">
                  <a:lumMod val="65000"/>
                  <a:lumOff val="35000"/>
                </a:schemeClr>
              </a:solidFill>
            </a:endParaRPr>
          </a:p>
          <a:p>
            <a:pPr marL="285750" indent="-285750">
              <a:buFontTx/>
              <a:buChar char="-"/>
            </a:pPr>
            <a:r>
              <a:rPr lang="en-US" sz="1600" dirty="0">
                <a:solidFill>
                  <a:schemeClr val="tx1">
                    <a:lumMod val="65000"/>
                    <a:lumOff val="35000"/>
                  </a:schemeClr>
                </a:solidFill>
              </a:rPr>
              <a:t>Collaborative filtering techniques used in recommender systems analyze relational data points that can be represented graphically</a:t>
            </a:r>
          </a:p>
          <a:p>
            <a:pPr marL="285750" indent="-285750">
              <a:buFontTx/>
              <a:buChar char="-"/>
            </a:pPr>
            <a:endParaRPr lang="en-US" sz="1600" dirty="0">
              <a:solidFill>
                <a:schemeClr val="tx1">
                  <a:lumMod val="65000"/>
                  <a:lumOff val="35000"/>
                </a:schemeClr>
              </a:solidFill>
            </a:endParaRPr>
          </a:p>
          <a:p>
            <a:pPr marL="285750" indent="-285750">
              <a:buFontTx/>
              <a:buChar char="-"/>
            </a:pPr>
            <a:r>
              <a:rPr lang="en-US" sz="1600" dirty="0">
                <a:solidFill>
                  <a:schemeClr val="tx1">
                    <a:lumMod val="65000"/>
                    <a:lumOff val="35000"/>
                  </a:schemeClr>
                </a:solidFill>
              </a:rPr>
              <a:t>Neural networks are an interconnected set of nodes that can be compared to the network of neurons in a brain. Connections between nodes can be traversed using graph search algorithms</a:t>
            </a:r>
          </a:p>
        </p:txBody>
      </p:sp>
    </p:spTree>
    <p:extLst>
      <p:ext uri="{BB962C8B-B14F-4D97-AF65-F5344CB8AC3E}">
        <p14:creationId xmlns:p14="http://schemas.microsoft.com/office/powerpoint/2010/main" val="3311732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readthNodes">
            <a:hlinkClick r:id="" action="ppaction://media"/>
            <a:extLst>
              <a:ext uri="{FF2B5EF4-FFF2-40B4-BE49-F238E27FC236}">
                <a16:creationId xmlns:a16="http://schemas.microsoft.com/office/drawing/2014/main" id="{FDC78D6D-617F-4629-BA17-77A203A6524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0523" t="4931" r="9476" b="6181"/>
          <a:stretch/>
        </p:blipFill>
        <p:spPr>
          <a:xfrm>
            <a:off x="4489590" y="1066799"/>
            <a:ext cx="7321410" cy="5229579"/>
          </a:xfrm>
          <a:prstGeom prst="rect">
            <a:avLst/>
          </a:prstGeom>
        </p:spPr>
      </p:pic>
      <p:sp>
        <p:nvSpPr>
          <p:cNvPr id="6" name="TextBox 5">
            <a:extLst>
              <a:ext uri="{FF2B5EF4-FFF2-40B4-BE49-F238E27FC236}">
                <a16:creationId xmlns:a16="http://schemas.microsoft.com/office/drawing/2014/main" id="{2E99A0B3-9B78-4D12-8927-3355C6A6DCE9}"/>
              </a:ext>
            </a:extLst>
          </p:cNvPr>
          <p:cNvSpPr txBox="1"/>
          <p:nvPr/>
        </p:nvSpPr>
        <p:spPr>
          <a:xfrm>
            <a:off x="914400" y="273756"/>
            <a:ext cx="3655040" cy="400110"/>
          </a:xfrm>
          <a:prstGeom prst="rect">
            <a:avLst/>
          </a:prstGeom>
          <a:noFill/>
        </p:spPr>
        <p:txBody>
          <a:bodyPr wrap="none" rtlCol="0">
            <a:spAutoFit/>
          </a:bodyPr>
          <a:lstStyle/>
          <a:p>
            <a:r>
              <a:rPr lang="en-US" sz="2000" b="1" dirty="0">
                <a:solidFill>
                  <a:schemeClr val="bg2">
                    <a:lumMod val="50000"/>
                  </a:schemeClr>
                </a:solidFill>
              </a:rPr>
              <a:t>Breadth Based Search - Flood Fill</a:t>
            </a:r>
          </a:p>
        </p:txBody>
      </p:sp>
      <p:sp>
        <p:nvSpPr>
          <p:cNvPr id="4" name="TextBox 3">
            <a:extLst>
              <a:ext uri="{FF2B5EF4-FFF2-40B4-BE49-F238E27FC236}">
                <a16:creationId xmlns:a16="http://schemas.microsoft.com/office/drawing/2014/main" id="{0AC1B2C1-2C4E-4CC3-B4A2-C96136A4888D}"/>
              </a:ext>
            </a:extLst>
          </p:cNvPr>
          <p:cNvSpPr txBox="1"/>
          <p:nvPr/>
        </p:nvSpPr>
        <p:spPr>
          <a:xfrm>
            <a:off x="914400" y="1058334"/>
            <a:ext cx="3397956" cy="4278094"/>
          </a:xfrm>
          <a:prstGeom prst="rect">
            <a:avLst/>
          </a:prstGeom>
          <a:noFill/>
        </p:spPr>
        <p:txBody>
          <a:bodyPr wrap="square" rtlCol="0">
            <a:spAutoFit/>
          </a:bodyPr>
          <a:lstStyle/>
          <a:p>
            <a:pPr marL="285750" indent="-285750">
              <a:buFontTx/>
              <a:buChar char="-"/>
            </a:pPr>
            <a:r>
              <a:rPr lang="en-US" sz="1600" dirty="0">
                <a:solidFill>
                  <a:schemeClr val="tx1">
                    <a:lumMod val="65000"/>
                    <a:lumOff val="35000"/>
                  </a:schemeClr>
                </a:solidFill>
              </a:rPr>
              <a:t>Generates a frontier of connected nodes from an adjacency graph</a:t>
            </a:r>
          </a:p>
          <a:p>
            <a:pPr marL="285750" indent="-285750">
              <a:buFontTx/>
              <a:buChar char="-"/>
            </a:pPr>
            <a:endParaRPr lang="en-US" sz="1600" dirty="0">
              <a:solidFill>
                <a:schemeClr val="tx1">
                  <a:lumMod val="65000"/>
                  <a:lumOff val="35000"/>
                </a:schemeClr>
              </a:solidFill>
            </a:endParaRPr>
          </a:p>
          <a:p>
            <a:pPr marL="285750" indent="-285750">
              <a:buFontTx/>
              <a:buChar char="-"/>
            </a:pPr>
            <a:r>
              <a:rPr lang="en-US" sz="1600" dirty="0">
                <a:solidFill>
                  <a:schemeClr val="tx1">
                    <a:lumMod val="65000"/>
                    <a:lumOff val="35000"/>
                  </a:schemeClr>
                </a:solidFill>
              </a:rPr>
              <a:t>Explores equally in all directions</a:t>
            </a:r>
          </a:p>
          <a:p>
            <a:pPr marL="285750" indent="-285750">
              <a:buFontTx/>
              <a:buChar char="-"/>
            </a:pPr>
            <a:endParaRPr lang="en-US" sz="1600" dirty="0">
              <a:solidFill>
                <a:schemeClr val="tx1">
                  <a:lumMod val="65000"/>
                  <a:lumOff val="35000"/>
                </a:schemeClr>
              </a:solidFill>
            </a:endParaRPr>
          </a:p>
          <a:p>
            <a:pPr marL="285750" indent="-285750">
              <a:buFontTx/>
              <a:buChar char="-"/>
            </a:pPr>
            <a:r>
              <a:rPr lang="en-US" sz="1600" dirty="0">
                <a:solidFill>
                  <a:schemeClr val="tx1">
                    <a:lumMod val="65000"/>
                    <a:lumOff val="35000"/>
                  </a:schemeClr>
                </a:solidFill>
              </a:rPr>
              <a:t>Useful for finding path to every node within a graph</a:t>
            </a:r>
          </a:p>
          <a:p>
            <a:pPr marL="285750" indent="-285750">
              <a:buFontTx/>
              <a:buChar char="-"/>
            </a:pPr>
            <a:endParaRPr lang="en-US" sz="1600" dirty="0">
              <a:solidFill>
                <a:schemeClr val="tx1">
                  <a:lumMod val="65000"/>
                  <a:lumOff val="35000"/>
                </a:schemeClr>
              </a:solidFill>
            </a:endParaRPr>
          </a:p>
          <a:p>
            <a:pPr marL="285750" indent="-285750">
              <a:buFontTx/>
              <a:buChar char="-"/>
            </a:pPr>
            <a:r>
              <a:rPr lang="en-US" sz="1600" dirty="0">
                <a:solidFill>
                  <a:schemeClr val="tx1">
                    <a:lumMod val="65000"/>
                    <a:lumOff val="35000"/>
                  </a:schemeClr>
                </a:solidFill>
              </a:rPr>
              <a:t>Returns shortest path by number of nodes traversed</a:t>
            </a:r>
          </a:p>
          <a:p>
            <a:pPr marL="285750" indent="-285750">
              <a:buFontTx/>
              <a:buChar char="-"/>
            </a:pPr>
            <a:endParaRPr lang="en-US" sz="1600" dirty="0">
              <a:solidFill>
                <a:schemeClr val="tx1">
                  <a:lumMod val="65000"/>
                  <a:lumOff val="35000"/>
                </a:schemeClr>
              </a:solidFill>
            </a:endParaRPr>
          </a:p>
          <a:p>
            <a:pPr marL="285750" indent="-285750">
              <a:buFontTx/>
              <a:buChar char="-"/>
            </a:pPr>
            <a:r>
              <a:rPr lang="en-US" sz="1600" dirty="0">
                <a:solidFill>
                  <a:schemeClr val="tx1">
                    <a:lumMod val="65000"/>
                    <a:lumOff val="35000"/>
                  </a:schemeClr>
                </a:solidFill>
              </a:rPr>
              <a:t>Ignores movement costs and distance to goal node</a:t>
            </a:r>
          </a:p>
          <a:p>
            <a:pPr marL="285750" indent="-285750">
              <a:buFontTx/>
              <a:buChar char="-"/>
            </a:pPr>
            <a:endParaRPr lang="en-US" sz="1600" dirty="0">
              <a:solidFill>
                <a:schemeClr val="tx1">
                  <a:lumMod val="65000"/>
                  <a:lumOff val="35000"/>
                </a:schemeClr>
              </a:solidFill>
            </a:endParaRPr>
          </a:p>
          <a:p>
            <a:pPr marL="285750" indent="-285750">
              <a:buFontTx/>
              <a:buChar char="-"/>
            </a:pPr>
            <a:r>
              <a:rPr lang="en-US" sz="1600" dirty="0">
                <a:solidFill>
                  <a:schemeClr val="tx1">
                    <a:lumMod val="65000"/>
                    <a:lumOff val="35000"/>
                  </a:schemeClr>
                </a:solidFill>
              </a:rPr>
              <a:t>More specialized algorithms can be implemented quickly from this base</a:t>
            </a:r>
          </a:p>
        </p:txBody>
      </p:sp>
    </p:spTree>
    <p:extLst>
      <p:ext uri="{BB962C8B-B14F-4D97-AF65-F5344CB8AC3E}">
        <p14:creationId xmlns:p14="http://schemas.microsoft.com/office/powerpoint/2010/main" val="498782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3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E99A0B3-9B78-4D12-8927-3355C6A6DCE9}"/>
              </a:ext>
            </a:extLst>
          </p:cNvPr>
          <p:cNvSpPr txBox="1"/>
          <p:nvPr/>
        </p:nvSpPr>
        <p:spPr>
          <a:xfrm>
            <a:off x="914400" y="266700"/>
            <a:ext cx="3655040" cy="400110"/>
          </a:xfrm>
          <a:prstGeom prst="rect">
            <a:avLst/>
          </a:prstGeom>
          <a:noFill/>
        </p:spPr>
        <p:txBody>
          <a:bodyPr wrap="none" rtlCol="0">
            <a:spAutoFit/>
          </a:bodyPr>
          <a:lstStyle/>
          <a:p>
            <a:r>
              <a:rPr lang="en-US" sz="2000" b="1" dirty="0">
                <a:solidFill>
                  <a:schemeClr val="bg2">
                    <a:lumMod val="50000"/>
                  </a:schemeClr>
                </a:solidFill>
              </a:rPr>
              <a:t>Breadth Based Search - Flood Fill</a:t>
            </a:r>
          </a:p>
        </p:txBody>
      </p:sp>
      <p:pic>
        <p:nvPicPr>
          <p:cNvPr id="2" name="Picture 1">
            <a:extLst>
              <a:ext uri="{FF2B5EF4-FFF2-40B4-BE49-F238E27FC236}">
                <a16:creationId xmlns:a16="http://schemas.microsoft.com/office/drawing/2014/main" id="{7D91260D-D8C0-459D-8BB4-3D345DF42C04}"/>
              </a:ext>
            </a:extLst>
          </p:cNvPr>
          <p:cNvPicPr>
            <a:picLocks noChangeAspect="1"/>
          </p:cNvPicPr>
          <p:nvPr/>
        </p:nvPicPr>
        <p:blipFill>
          <a:blip r:embed="rId2"/>
          <a:stretch>
            <a:fillRect/>
          </a:stretch>
        </p:blipFill>
        <p:spPr>
          <a:xfrm>
            <a:off x="914400" y="875946"/>
            <a:ext cx="4905375" cy="2419350"/>
          </a:xfrm>
          <a:prstGeom prst="rect">
            <a:avLst/>
          </a:prstGeom>
        </p:spPr>
      </p:pic>
      <p:sp>
        <p:nvSpPr>
          <p:cNvPr id="3" name="TextBox 2">
            <a:extLst>
              <a:ext uri="{FF2B5EF4-FFF2-40B4-BE49-F238E27FC236}">
                <a16:creationId xmlns:a16="http://schemas.microsoft.com/office/drawing/2014/main" id="{24E1C2D2-7168-4A08-92E2-EC24EEC200BD}"/>
              </a:ext>
            </a:extLst>
          </p:cNvPr>
          <p:cNvSpPr txBox="1"/>
          <p:nvPr/>
        </p:nvSpPr>
        <p:spPr>
          <a:xfrm>
            <a:off x="914400" y="3621968"/>
            <a:ext cx="7315200" cy="1846659"/>
          </a:xfrm>
          <a:prstGeom prst="rect">
            <a:avLst/>
          </a:prstGeom>
          <a:noFill/>
        </p:spPr>
        <p:txBody>
          <a:bodyPr wrap="square" rtlCol="0">
            <a:spAutoFit/>
          </a:bodyPr>
          <a:lstStyle/>
          <a:p>
            <a:pPr marL="285750" indent="-285750">
              <a:buFontTx/>
              <a:buChar char="-"/>
            </a:pPr>
            <a:r>
              <a:rPr lang="en-US" sz="1600" dirty="0">
                <a:solidFill>
                  <a:schemeClr val="tx1">
                    <a:lumMod val="65000"/>
                    <a:lumOff val="35000"/>
                  </a:schemeClr>
                </a:solidFill>
              </a:rPr>
              <a:t>Takes a node from the queue, marks it as visited and places neighboring nodes into the queue</a:t>
            </a:r>
          </a:p>
          <a:p>
            <a:endParaRPr lang="en-US" sz="1600" dirty="0">
              <a:solidFill>
                <a:schemeClr val="tx1">
                  <a:lumMod val="65000"/>
                  <a:lumOff val="35000"/>
                </a:schemeClr>
              </a:solidFill>
            </a:endParaRPr>
          </a:p>
          <a:p>
            <a:pPr marL="285750" indent="-285750">
              <a:buFontTx/>
              <a:buChar char="-"/>
            </a:pPr>
            <a:r>
              <a:rPr lang="en-US" sz="1600" dirty="0">
                <a:solidFill>
                  <a:schemeClr val="tx1">
                    <a:lumMod val="65000"/>
                    <a:lumOff val="35000"/>
                  </a:schemeClr>
                </a:solidFill>
              </a:rPr>
              <a:t>Iterates through graph until every node has been visited</a:t>
            </a:r>
          </a:p>
          <a:p>
            <a:pPr marL="285750" indent="-285750">
              <a:buFontTx/>
              <a:buChar char="-"/>
            </a:pPr>
            <a:endParaRPr lang="en-US" sz="1600" dirty="0">
              <a:solidFill>
                <a:schemeClr val="tx1">
                  <a:lumMod val="65000"/>
                  <a:lumOff val="35000"/>
                </a:schemeClr>
              </a:solidFill>
            </a:endParaRPr>
          </a:p>
          <a:p>
            <a:pPr marL="285750" indent="-285750">
              <a:buFontTx/>
              <a:buChar char="-"/>
            </a:pPr>
            <a:r>
              <a:rPr lang="en-US" sz="1600" dirty="0">
                <a:solidFill>
                  <a:schemeClr val="tx1">
                    <a:lumMod val="65000"/>
                    <a:lumOff val="35000"/>
                  </a:schemeClr>
                </a:solidFill>
              </a:rPr>
              <a:t>To take a graph and return paths between nodes, another step is needed</a:t>
            </a:r>
          </a:p>
          <a:p>
            <a:endParaRPr lang="en-US" sz="1600" dirty="0">
              <a:solidFill>
                <a:schemeClr val="tx1">
                  <a:lumMod val="65000"/>
                  <a:lumOff val="35000"/>
                </a:schemeClr>
              </a:solidFill>
            </a:endParaRPr>
          </a:p>
        </p:txBody>
      </p:sp>
      <p:sp>
        <p:nvSpPr>
          <p:cNvPr id="4" name="TextBox 3">
            <a:extLst>
              <a:ext uri="{FF2B5EF4-FFF2-40B4-BE49-F238E27FC236}">
                <a16:creationId xmlns:a16="http://schemas.microsoft.com/office/drawing/2014/main" id="{4ECE8DCC-AD69-4931-92BE-C682242EC89C}"/>
              </a:ext>
            </a:extLst>
          </p:cNvPr>
          <p:cNvSpPr txBox="1"/>
          <p:nvPr/>
        </p:nvSpPr>
        <p:spPr>
          <a:xfrm>
            <a:off x="6795911" y="1060489"/>
            <a:ext cx="4486033" cy="2092881"/>
          </a:xfrm>
          <a:prstGeom prst="rect">
            <a:avLst/>
          </a:prstGeom>
          <a:noFill/>
        </p:spPr>
        <p:txBody>
          <a:bodyPr wrap="square" rtlCol="0">
            <a:spAutoFit/>
          </a:bodyPr>
          <a:lstStyle/>
          <a:p>
            <a:r>
              <a:rPr lang="en-US" sz="1600" b="1" dirty="0">
                <a:solidFill>
                  <a:schemeClr val="accent6"/>
                </a:solidFill>
              </a:rPr>
              <a:t>frontier</a:t>
            </a:r>
            <a:r>
              <a:rPr lang="en-US" sz="1600" dirty="0">
                <a:solidFill>
                  <a:schemeClr val="accent6"/>
                </a:solidFill>
              </a:rPr>
              <a:t>:</a:t>
            </a:r>
            <a:r>
              <a:rPr lang="en-US" sz="1600" dirty="0">
                <a:solidFill>
                  <a:schemeClr val="tx1">
                    <a:lumMod val="65000"/>
                    <a:lumOff val="35000"/>
                  </a:schemeClr>
                </a:solidFill>
              </a:rPr>
              <a:t> FIFO queue</a:t>
            </a:r>
          </a:p>
          <a:p>
            <a:endParaRPr lang="en-US" sz="1600" dirty="0">
              <a:solidFill>
                <a:schemeClr val="tx1">
                  <a:lumMod val="65000"/>
                  <a:lumOff val="35000"/>
                </a:schemeClr>
              </a:solidFill>
            </a:endParaRPr>
          </a:p>
          <a:p>
            <a:r>
              <a:rPr lang="en-US" sz="1600" b="1" dirty="0">
                <a:solidFill>
                  <a:schemeClr val="accent6"/>
                </a:solidFill>
              </a:rPr>
              <a:t>visited</a:t>
            </a:r>
            <a:r>
              <a:rPr lang="en-US" sz="1600" dirty="0">
                <a:solidFill>
                  <a:schemeClr val="accent6"/>
                </a:solidFill>
              </a:rPr>
              <a:t>: </a:t>
            </a:r>
            <a:r>
              <a:rPr lang="en-US" sz="1600" dirty="0">
                <a:solidFill>
                  <a:schemeClr val="tx1">
                    <a:lumMod val="65000"/>
                    <a:lumOff val="35000"/>
                  </a:schemeClr>
                </a:solidFill>
              </a:rPr>
              <a:t>dictionary of node status</a:t>
            </a:r>
          </a:p>
          <a:p>
            <a:endParaRPr lang="en-US" sz="1600" dirty="0">
              <a:solidFill>
                <a:schemeClr val="tx1">
                  <a:lumMod val="65000"/>
                  <a:lumOff val="35000"/>
                </a:schemeClr>
              </a:solidFill>
            </a:endParaRPr>
          </a:p>
          <a:p>
            <a:r>
              <a:rPr lang="en-US" sz="1600" b="1" dirty="0">
                <a:solidFill>
                  <a:schemeClr val="accent6"/>
                </a:solidFill>
              </a:rPr>
              <a:t>graph</a:t>
            </a:r>
            <a:r>
              <a:rPr lang="en-US" sz="1600" dirty="0">
                <a:solidFill>
                  <a:schemeClr val="accent6"/>
                </a:solidFill>
              </a:rPr>
              <a:t>:</a:t>
            </a:r>
            <a:r>
              <a:rPr lang="en-US" sz="1600" dirty="0">
                <a:solidFill>
                  <a:schemeClr val="tx1">
                    <a:lumMod val="65000"/>
                    <a:lumOff val="35000"/>
                  </a:schemeClr>
                </a:solidFill>
              </a:rPr>
              <a:t> contains information for nodes</a:t>
            </a:r>
          </a:p>
          <a:p>
            <a:endParaRPr lang="en-US" sz="1600" dirty="0">
              <a:solidFill>
                <a:schemeClr val="tx1">
                  <a:lumMod val="65000"/>
                  <a:lumOff val="35000"/>
                </a:schemeClr>
              </a:solidFill>
            </a:endParaRPr>
          </a:p>
          <a:p>
            <a:r>
              <a:rPr lang="en-US" sz="1600" b="1" dirty="0">
                <a:solidFill>
                  <a:schemeClr val="accent6"/>
                </a:solidFill>
              </a:rPr>
              <a:t>neighbors</a:t>
            </a:r>
            <a:r>
              <a:rPr lang="en-US" sz="1600" dirty="0">
                <a:solidFill>
                  <a:schemeClr val="accent6"/>
                </a:solidFill>
              </a:rPr>
              <a:t>:</a:t>
            </a:r>
            <a:r>
              <a:rPr lang="en-US" sz="1600" dirty="0">
                <a:solidFill>
                  <a:schemeClr val="tx1">
                    <a:lumMod val="65000"/>
                    <a:lumOff val="35000"/>
                  </a:schemeClr>
                </a:solidFill>
              </a:rPr>
              <a:t> returns adjacent nodes for </a:t>
            </a:r>
          </a:p>
          <a:p>
            <a:r>
              <a:rPr lang="en-US" sz="1600" dirty="0">
                <a:solidFill>
                  <a:schemeClr val="tx1">
                    <a:lumMod val="65000"/>
                    <a:lumOff val="35000"/>
                  </a:schemeClr>
                </a:solidFill>
              </a:rPr>
              <a:t>given node</a:t>
            </a:r>
          </a:p>
        </p:txBody>
      </p:sp>
      <p:pic>
        <p:nvPicPr>
          <p:cNvPr id="7" name="Picture 6">
            <a:extLst>
              <a:ext uri="{FF2B5EF4-FFF2-40B4-BE49-F238E27FC236}">
                <a16:creationId xmlns:a16="http://schemas.microsoft.com/office/drawing/2014/main" id="{46A0E4B7-DDE9-4393-8464-28110C974111}"/>
              </a:ext>
            </a:extLst>
          </p:cNvPr>
          <p:cNvPicPr>
            <a:picLocks noChangeAspect="1"/>
          </p:cNvPicPr>
          <p:nvPr/>
        </p:nvPicPr>
        <p:blipFill>
          <a:blip r:embed="rId3"/>
          <a:stretch>
            <a:fillRect/>
          </a:stretch>
        </p:blipFill>
        <p:spPr>
          <a:xfrm>
            <a:off x="8873773" y="4010378"/>
            <a:ext cx="2962275" cy="2324100"/>
          </a:xfrm>
          <a:prstGeom prst="rect">
            <a:avLst/>
          </a:prstGeom>
        </p:spPr>
      </p:pic>
      <p:sp>
        <p:nvSpPr>
          <p:cNvPr id="8" name="TextBox 7">
            <a:extLst>
              <a:ext uri="{FF2B5EF4-FFF2-40B4-BE49-F238E27FC236}">
                <a16:creationId xmlns:a16="http://schemas.microsoft.com/office/drawing/2014/main" id="{5134F8DA-7352-4BAC-B0A6-DC6EC377B3E9}"/>
              </a:ext>
            </a:extLst>
          </p:cNvPr>
          <p:cNvSpPr txBox="1"/>
          <p:nvPr/>
        </p:nvSpPr>
        <p:spPr>
          <a:xfrm>
            <a:off x="9731372" y="3678843"/>
            <a:ext cx="947567" cy="369332"/>
          </a:xfrm>
          <a:prstGeom prst="rect">
            <a:avLst/>
          </a:prstGeom>
          <a:noFill/>
        </p:spPr>
        <p:txBody>
          <a:bodyPr wrap="none" rtlCol="0">
            <a:spAutoFit/>
          </a:bodyPr>
          <a:lstStyle/>
          <a:p>
            <a:r>
              <a:rPr lang="en-US" b="1" dirty="0">
                <a:solidFill>
                  <a:schemeClr val="tx1">
                    <a:lumMod val="65000"/>
                    <a:lumOff val="35000"/>
                  </a:schemeClr>
                </a:solidFill>
              </a:rPr>
              <a:t>Frontier</a:t>
            </a:r>
          </a:p>
        </p:txBody>
      </p:sp>
      <p:cxnSp>
        <p:nvCxnSpPr>
          <p:cNvPr id="16" name="Straight Arrow Connector 15">
            <a:extLst>
              <a:ext uri="{FF2B5EF4-FFF2-40B4-BE49-F238E27FC236}">
                <a16:creationId xmlns:a16="http://schemas.microsoft.com/office/drawing/2014/main" id="{B7DB8F2B-D2BF-4325-821B-73F9C8779A7C}"/>
              </a:ext>
            </a:extLst>
          </p:cNvPr>
          <p:cNvCxnSpPr/>
          <p:nvPr/>
        </p:nvCxnSpPr>
        <p:spPr>
          <a:xfrm>
            <a:off x="10264785" y="4000365"/>
            <a:ext cx="530578" cy="4938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F32F8ADE-1B47-4B72-97E1-1F0FDF7BC9F7}"/>
              </a:ext>
            </a:extLst>
          </p:cNvPr>
          <p:cNvCxnSpPr>
            <a:cxnSpLocks/>
          </p:cNvCxnSpPr>
          <p:nvPr/>
        </p:nvCxnSpPr>
        <p:spPr>
          <a:xfrm>
            <a:off x="10617202" y="4056605"/>
            <a:ext cx="846668" cy="11620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25491F78-DC2F-4CE1-B601-A9FFEB0C200A}"/>
              </a:ext>
            </a:extLst>
          </p:cNvPr>
          <p:cNvCxnSpPr/>
          <p:nvPr/>
        </p:nvCxnSpPr>
        <p:spPr>
          <a:xfrm>
            <a:off x="10042525" y="4033144"/>
            <a:ext cx="0" cy="12089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245266DC-A62E-482E-816B-73C9F6E7C1AB}"/>
              </a:ext>
            </a:extLst>
          </p:cNvPr>
          <p:cNvCxnSpPr/>
          <p:nvPr/>
        </p:nvCxnSpPr>
        <p:spPr>
          <a:xfrm flipH="1">
            <a:off x="9381769" y="4027238"/>
            <a:ext cx="406400" cy="19614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AB897141-CACB-42E0-924A-A43F8715A09A}"/>
              </a:ext>
            </a:extLst>
          </p:cNvPr>
          <p:cNvSpPr txBox="1"/>
          <p:nvPr/>
        </p:nvSpPr>
        <p:spPr>
          <a:xfrm>
            <a:off x="7913679" y="5629712"/>
            <a:ext cx="823367" cy="369332"/>
          </a:xfrm>
          <a:prstGeom prst="rect">
            <a:avLst/>
          </a:prstGeom>
          <a:noFill/>
        </p:spPr>
        <p:txBody>
          <a:bodyPr wrap="none" rtlCol="0">
            <a:spAutoFit/>
          </a:bodyPr>
          <a:lstStyle/>
          <a:p>
            <a:r>
              <a:rPr lang="en-US" dirty="0">
                <a:solidFill>
                  <a:schemeClr val="tx1">
                    <a:lumMod val="65000"/>
                    <a:lumOff val="35000"/>
                  </a:schemeClr>
                </a:solidFill>
              </a:rPr>
              <a:t>Visited</a:t>
            </a:r>
          </a:p>
        </p:txBody>
      </p:sp>
      <p:cxnSp>
        <p:nvCxnSpPr>
          <p:cNvPr id="27" name="Straight Arrow Connector 26">
            <a:extLst>
              <a:ext uri="{FF2B5EF4-FFF2-40B4-BE49-F238E27FC236}">
                <a16:creationId xmlns:a16="http://schemas.microsoft.com/office/drawing/2014/main" id="{80B8CA52-72A4-4F5C-BF24-52DAAF5F5C0D}"/>
              </a:ext>
            </a:extLst>
          </p:cNvPr>
          <p:cNvCxnSpPr/>
          <p:nvPr/>
        </p:nvCxnSpPr>
        <p:spPr>
          <a:xfrm>
            <a:off x="8740936" y="5915407"/>
            <a:ext cx="1241427" cy="1241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A5BC0024-A459-4B49-995A-7877E68ACCEF}"/>
              </a:ext>
            </a:extLst>
          </p:cNvPr>
          <p:cNvCxnSpPr/>
          <p:nvPr/>
        </p:nvCxnSpPr>
        <p:spPr>
          <a:xfrm flipV="1">
            <a:off x="8850313" y="5390430"/>
            <a:ext cx="1975556" cy="3457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DC5C2CC3-D3E8-4455-ACBE-E44EA4A98391}"/>
              </a:ext>
            </a:extLst>
          </p:cNvPr>
          <p:cNvCxnSpPr/>
          <p:nvPr/>
        </p:nvCxnSpPr>
        <p:spPr>
          <a:xfrm>
            <a:off x="8969536" y="5800710"/>
            <a:ext cx="2483557" cy="2144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DDAFCFB9-6F04-45F6-966D-1C6DDF3F1C3F}"/>
              </a:ext>
            </a:extLst>
          </p:cNvPr>
          <p:cNvCxnSpPr/>
          <p:nvPr/>
        </p:nvCxnSpPr>
        <p:spPr>
          <a:xfrm>
            <a:off x="9280525" y="5907292"/>
            <a:ext cx="1524000" cy="1404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663D9FBF-4178-47CE-AD07-6B5DF6A00644}"/>
              </a:ext>
            </a:extLst>
          </p:cNvPr>
          <p:cNvSpPr txBox="1"/>
          <p:nvPr/>
        </p:nvSpPr>
        <p:spPr>
          <a:xfrm>
            <a:off x="4413281" y="3153106"/>
            <a:ext cx="1522725" cy="307777"/>
          </a:xfrm>
          <a:prstGeom prst="rect">
            <a:avLst/>
          </a:prstGeom>
          <a:noFill/>
        </p:spPr>
        <p:txBody>
          <a:bodyPr wrap="none" rtlCol="0">
            <a:spAutoFit/>
          </a:bodyPr>
          <a:lstStyle/>
          <a:p>
            <a:r>
              <a:rPr lang="en-US" sz="1400" i="1" dirty="0">
                <a:solidFill>
                  <a:schemeClr val="bg2">
                    <a:lumMod val="50000"/>
                  </a:schemeClr>
                </a:solidFill>
              </a:rPr>
              <a:t>Source: Amit Patel</a:t>
            </a:r>
          </a:p>
        </p:txBody>
      </p:sp>
    </p:spTree>
    <p:extLst>
      <p:ext uri="{BB962C8B-B14F-4D97-AF65-F5344CB8AC3E}">
        <p14:creationId xmlns:p14="http://schemas.microsoft.com/office/powerpoint/2010/main" val="3522628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E99A0B3-9B78-4D12-8927-3355C6A6DCE9}"/>
              </a:ext>
            </a:extLst>
          </p:cNvPr>
          <p:cNvSpPr txBox="1"/>
          <p:nvPr/>
        </p:nvSpPr>
        <p:spPr>
          <a:xfrm>
            <a:off x="914400" y="275549"/>
            <a:ext cx="4247188" cy="400110"/>
          </a:xfrm>
          <a:prstGeom prst="rect">
            <a:avLst/>
          </a:prstGeom>
          <a:noFill/>
        </p:spPr>
        <p:txBody>
          <a:bodyPr wrap="none" rtlCol="0">
            <a:spAutoFit/>
          </a:bodyPr>
          <a:lstStyle/>
          <a:p>
            <a:r>
              <a:rPr lang="en-US" sz="2000" b="1" dirty="0">
                <a:solidFill>
                  <a:schemeClr val="bg2">
                    <a:lumMod val="50000"/>
                  </a:schemeClr>
                </a:solidFill>
              </a:rPr>
              <a:t>Breadth Based Search – Bread Crumbs</a:t>
            </a:r>
          </a:p>
        </p:txBody>
      </p:sp>
      <p:sp>
        <p:nvSpPr>
          <p:cNvPr id="3" name="TextBox 2">
            <a:extLst>
              <a:ext uri="{FF2B5EF4-FFF2-40B4-BE49-F238E27FC236}">
                <a16:creationId xmlns:a16="http://schemas.microsoft.com/office/drawing/2014/main" id="{24E1C2D2-7168-4A08-92E2-EC24EEC200BD}"/>
              </a:ext>
            </a:extLst>
          </p:cNvPr>
          <p:cNvSpPr txBox="1"/>
          <p:nvPr/>
        </p:nvSpPr>
        <p:spPr>
          <a:xfrm>
            <a:off x="914400" y="3621968"/>
            <a:ext cx="7315200" cy="1569660"/>
          </a:xfrm>
          <a:prstGeom prst="rect">
            <a:avLst/>
          </a:prstGeom>
          <a:noFill/>
        </p:spPr>
        <p:txBody>
          <a:bodyPr wrap="square" rtlCol="0">
            <a:spAutoFit/>
          </a:bodyPr>
          <a:lstStyle/>
          <a:p>
            <a:pPr marL="285750" indent="-285750">
              <a:buFontTx/>
              <a:buChar char="-"/>
            </a:pPr>
            <a:r>
              <a:rPr lang="en-US" sz="1600" dirty="0">
                <a:solidFill>
                  <a:schemeClr val="tx1">
                    <a:lumMod val="65000"/>
                    <a:lumOff val="35000"/>
                  </a:schemeClr>
                </a:solidFill>
              </a:rPr>
              <a:t>To get a path back to the starting node, instead of marking nodes as visited it is passed to the next node in the frontier as a reference</a:t>
            </a:r>
          </a:p>
          <a:p>
            <a:endParaRPr lang="en-US" sz="1600" dirty="0">
              <a:solidFill>
                <a:schemeClr val="tx1">
                  <a:lumMod val="65000"/>
                  <a:lumOff val="35000"/>
                </a:schemeClr>
              </a:solidFill>
            </a:endParaRPr>
          </a:p>
          <a:p>
            <a:pPr marL="285750" indent="-285750">
              <a:buFontTx/>
              <a:buChar char="-"/>
            </a:pPr>
            <a:r>
              <a:rPr lang="en-US" sz="1600" dirty="0">
                <a:solidFill>
                  <a:schemeClr val="tx1">
                    <a:lumMod val="65000"/>
                    <a:lumOff val="35000"/>
                  </a:schemeClr>
                </a:solidFill>
              </a:rPr>
              <a:t>Every new node that is added to the frontier knows which node it came </a:t>
            </a:r>
          </a:p>
          <a:p>
            <a:r>
              <a:rPr lang="en-US" sz="1600" dirty="0">
                <a:solidFill>
                  <a:schemeClr val="tx1">
                    <a:lumMod val="65000"/>
                    <a:lumOff val="35000"/>
                  </a:schemeClr>
                </a:solidFill>
              </a:rPr>
              <a:t>      from, back to the starting node</a:t>
            </a:r>
          </a:p>
          <a:p>
            <a:endParaRPr lang="en-US" sz="1600" dirty="0">
              <a:solidFill>
                <a:schemeClr val="tx1">
                  <a:lumMod val="65000"/>
                  <a:lumOff val="35000"/>
                </a:schemeClr>
              </a:solidFill>
            </a:endParaRPr>
          </a:p>
        </p:txBody>
      </p:sp>
      <p:sp>
        <p:nvSpPr>
          <p:cNvPr id="4" name="TextBox 3">
            <a:extLst>
              <a:ext uri="{FF2B5EF4-FFF2-40B4-BE49-F238E27FC236}">
                <a16:creationId xmlns:a16="http://schemas.microsoft.com/office/drawing/2014/main" id="{4ECE8DCC-AD69-4931-92BE-C682242EC89C}"/>
              </a:ext>
            </a:extLst>
          </p:cNvPr>
          <p:cNvSpPr txBox="1"/>
          <p:nvPr/>
        </p:nvSpPr>
        <p:spPr>
          <a:xfrm>
            <a:off x="6728179" y="986972"/>
            <a:ext cx="3769815" cy="2031325"/>
          </a:xfrm>
          <a:prstGeom prst="rect">
            <a:avLst/>
          </a:prstGeom>
          <a:noFill/>
        </p:spPr>
        <p:txBody>
          <a:bodyPr wrap="none" rtlCol="0">
            <a:spAutoFit/>
          </a:bodyPr>
          <a:lstStyle/>
          <a:p>
            <a:endParaRPr lang="en-US" dirty="0">
              <a:solidFill>
                <a:schemeClr val="tx1">
                  <a:lumMod val="65000"/>
                  <a:lumOff val="35000"/>
                </a:schemeClr>
              </a:solidFill>
            </a:endParaRPr>
          </a:p>
          <a:p>
            <a:r>
              <a:rPr lang="en-US" dirty="0">
                <a:solidFill>
                  <a:schemeClr val="tx1">
                    <a:lumMod val="65000"/>
                    <a:lumOff val="35000"/>
                  </a:schemeClr>
                </a:solidFill>
              </a:rPr>
              <a:t>came_from: dictionary of node status</a:t>
            </a:r>
          </a:p>
          <a:p>
            <a:endParaRPr lang="en-US" dirty="0">
              <a:solidFill>
                <a:schemeClr val="tx1">
                  <a:lumMod val="65000"/>
                  <a:lumOff val="35000"/>
                </a:schemeClr>
              </a:solidFill>
            </a:endParaRPr>
          </a:p>
          <a:p>
            <a:r>
              <a:rPr lang="en-US" dirty="0">
                <a:solidFill>
                  <a:schemeClr val="tx1">
                    <a:lumMod val="65000"/>
                    <a:lumOff val="35000"/>
                  </a:schemeClr>
                </a:solidFill>
              </a:rPr>
              <a:t>graph: contains information for nodes</a:t>
            </a:r>
          </a:p>
          <a:p>
            <a:endParaRPr lang="en-US" dirty="0">
              <a:solidFill>
                <a:schemeClr val="tx1">
                  <a:lumMod val="65000"/>
                  <a:lumOff val="35000"/>
                </a:schemeClr>
              </a:solidFill>
            </a:endParaRPr>
          </a:p>
          <a:p>
            <a:r>
              <a:rPr lang="en-US" dirty="0">
                <a:solidFill>
                  <a:schemeClr val="tx1">
                    <a:lumMod val="65000"/>
                    <a:lumOff val="35000"/>
                  </a:schemeClr>
                </a:solidFill>
              </a:rPr>
              <a:t>neighbors: returns adjacent nodes for </a:t>
            </a:r>
          </a:p>
          <a:p>
            <a:r>
              <a:rPr lang="en-US" dirty="0">
                <a:solidFill>
                  <a:schemeClr val="tx1">
                    <a:lumMod val="65000"/>
                    <a:lumOff val="35000"/>
                  </a:schemeClr>
                </a:solidFill>
              </a:rPr>
              <a:t>given node</a:t>
            </a:r>
          </a:p>
        </p:txBody>
      </p:sp>
      <p:pic>
        <p:nvPicPr>
          <p:cNvPr id="5" name="Picture 4">
            <a:extLst>
              <a:ext uri="{FF2B5EF4-FFF2-40B4-BE49-F238E27FC236}">
                <a16:creationId xmlns:a16="http://schemas.microsoft.com/office/drawing/2014/main" id="{C6C7AC78-6BB0-4A04-B718-6985188F0C85}"/>
              </a:ext>
            </a:extLst>
          </p:cNvPr>
          <p:cNvPicPr>
            <a:picLocks noChangeAspect="1"/>
          </p:cNvPicPr>
          <p:nvPr/>
        </p:nvPicPr>
        <p:blipFill>
          <a:blip r:embed="rId2"/>
          <a:stretch>
            <a:fillRect/>
          </a:stretch>
        </p:blipFill>
        <p:spPr>
          <a:xfrm>
            <a:off x="1004434" y="985686"/>
            <a:ext cx="4762500" cy="2266950"/>
          </a:xfrm>
          <a:prstGeom prst="rect">
            <a:avLst/>
          </a:prstGeom>
        </p:spPr>
      </p:pic>
      <p:sp>
        <p:nvSpPr>
          <p:cNvPr id="9" name="Rectangle 8">
            <a:extLst>
              <a:ext uri="{FF2B5EF4-FFF2-40B4-BE49-F238E27FC236}">
                <a16:creationId xmlns:a16="http://schemas.microsoft.com/office/drawing/2014/main" id="{1743BCEB-8FD1-4CD5-B997-7E02130E1BD2}"/>
              </a:ext>
            </a:extLst>
          </p:cNvPr>
          <p:cNvSpPr/>
          <p:nvPr/>
        </p:nvSpPr>
        <p:spPr>
          <a:xfrm>
            <a:off x="2156177" y="1501422"/>
            <a:ext cx="835377" cy="1806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A5F31E6-55F9-4E76-9331-5A6EB9A608F4}"/>
              </a:ext>
            </a:extLst>
          </p:cNvPr>
          <p:cNvSpPr/>
          <p:nvPr/>
        </p:nvSpPr>
        <p:spPr>
          <a:xfrm>
            <a:off x="2156177" y="1686088"/>
            <a:ext cx="1411112" cy="2217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EABCB2A-858B-46DF-A612-31587BA0DD3F}"/>
              </a:ext>
            </a:extLst>
          </p:cNvPr>
          <p:cNvSpPr/>
          <p:nvPr/>
        </p:nvSpPr>
        <p:spPr>
          <a:xfrm>
            <a:off x="2765777" y="2927986"/>
            <a:ext cx="2325512" cy="2441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7862523-C937-4DD9-92C5-BAFBF35BF274}"/>
              </a:ext>
            </a:extLst>
          </p:cNvPr>
          <p:cNvPicPr>
            <a:picLocks noChangeAspect="1"/>
          </p:cNvPicPr>
          <p:nvPr/>
        </p:nvPicPr>
        <p:blipFill>
          <a:blip r:embed="rId3"/>
          <a:stretch>
            <a:fillRect/>
          </a:stretch>
        </p:blipFill>
        <p:spPr>
          <a:xfrm>
            <a:off x="8812507" y="3357914"/>
            <a:ext cx="2998493" cy="2971800"/>
          </a:xfrm>
          <a:prstGeom prst="rect">
            <a:avLst/>
          </a:prstGeom>
        </p:spPr>
      </p:pic>
      <p:sp>
        <p:nvSpPr>
          <p:cNvPr id="23" name="Rectangle 22">
            <a:extLst>
              <a:ext uri="{FF2B5EF4-FFF2-40B4-BE49-F238E27FC236}">
                <a16:creationId xmlns:a16="http://schemas.microsoft.com/office/drawing/2014/main" id="{B85DD7E7-F7C2-4C2F-9440-CACBB4A76C7E}"/>
              </a:ext>
            </a:extLst>
          </p:cNvPr>
          <p:cNvSpPr/>
          <p:nvPr/>
        </p:nvSpPr>
        <p:spPr>
          <a:xfrm>
            <a:off x="3872089" y="2558654"/>
            <a:ext cx="948267" cy="2098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9488E539-934A-4CC1-BEE9-3F39E319F198}"/>
              </a:ext>
            </a:extLst>
          </p:cNvPr>
          <p:cNvSpPr txBox="1"/>
          <p:nvPr/>
        </p:nvSpPr>
        <p:spPr>
          <a:xfrm>
            <a:off x="4346222" y="3166244"/>
            <a:ext cx="1522725" cy="307777"/>
          </a:xfrm>
          <a:prstGeom prst="rect">
            <a:avLst/>
          </a:prstGeom>
          <a:noFill/>
        </p:spPr>
        <p:txBody>
          <a:bodyPr wrap="none" rtlCol="0">
            <a:spAutoFit/>
          </a:bodyPr>
          <a:lstStyle/>
          <a:p>
            <a:r>
              <a:rPr lang="en-US" sz="1400" i="1" dirty="0">
                <a:solidFill>
                  <a:schemeClr val="bg2">
                    <a:lumMod val="50000"/>
                  </a:schemeClr>
                </a:solidFill>
              </a:rPr>
              <a:t>Source: Amit Patel</a:t>
            </a:r>
          </a:p>
        </p:txBody>
      </p:sp>
    </p:spTree>
    <p:extLst>
      <p:ext uri="{BB962C8B-B14F-4D97-AF65-F5344CB8AC3E}">
        <p14:creationId xmlns:p14="http://schemas.microsoft.com/office/powerpoint/2010/main" val="819459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readthArrows">
            <a:hlinkClick r:id="" action="ppaction://media"/>
            <a:extLst>
              <a:ext uri="{FF2B5EF4-FFF2-40B4-BE49-F238E27FC236}">
                <a16:creationId xmlns:a16="http://schemas.microsoft.com/office/drawing/2014/main" id="{0B21FB78-05E1-4759-8D66-CC9480D9C07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0071" t="4298" r="9929" b="6817"/>
          <a:stretch/>
        </p:blipFill>
        <p:spPr>
          <a:xfrm>
            <a:off x="4481688" y="1061156"/>
            <a:ext cx="7368822" cy="5263444"/>
          </a:xfrm>
          <a:prstGeom prst="rect">
            <a:avLst/>
          </a:prstGeom>
        </p:spPr>
      </p:pic>
      <p:sp>
        <p:nvSpPr>
          <p:cNvPr id="6" name="TextBox 5">
            <a:extLst>
              <a:ext uri="{FF2B5EF4-FFF2-40B4-BE49-F238E27FC236}">
                <a16:creationId xmlns:a16="http://schemas.microsoft.com/office/drawing/2014/main" id="{9E3D147A-7EED-4A59-A02E-6BA501FE0C96}"/>
              </a:ext>
            </a:extLst>
          </p:cNvPr>
          <p:cNvSpPr txBox="1"/>
          <p:nvPr/>
        </p:nvSpPr>
        <p:spPr>
          <a:xfrm>
            <a:off x="914400" y="266700"/>
            <a:ext cx="4247188" cy="400110"/>
          </a:xfrm>
          <a:prstGeom prst="rect">
            <a:avLst/>
          </a:prstGeom>
          <a:noFill/>
        </p:spPr>
        <p:txBody>
          <a:bodyPr wrap="none" rtlCol="0">
            <a:spAutoFit/>
          </a:bodyPr>
          <a:lstStyle/>
          <a:p>
            <a:r>
              <a:rPr lang="en-US" sz="2000" b="1" dirty="0">
                <a:solidFill>
                  <a:schemeClr val="bg2">
                    <a:lumMod val="50000"/>
                  </a:schemeClr>
                </a:solidFill>
              </a:rPr>
              <a:t>Breadth Based Search – Bread Crumbs</a:t>
            </a:r>
          </a:p>
        </p:txBody>
      </p:sp>
      <p:sp>
        <p:nvSpPr>
          <p:cNvPr id="7" name="TextBox 6">
            <a:extLst>
              <a:ext uri="{FF2B5EF4-FFF2-40B4-BE49-F238E27FC236}">
                <a16:creationId xmlns:a16="http://schemas.microsoft.com/office/drawing/2014/main" id="{CAAB9099-CF6E-4037-993F-48CA74E920AE}"/>
              </a:ext>
            </a:extLst>
          </p:cNvPr>
          <p:cNvSpPr txBox="1"/>
          <p:nvPr/>
        </p:nvSpPr>
        <p:spPr>
          <a:xfrm>
            <a:off x="914400" y="1058334"/>
            <a:ext cx="3397956" cy="1569660"/>
          </a:xfrm>
          <a:prstGeom prst="rect">
            <a:avLst/>
          </a:prstGeom>
          <a:noFill/>
        </p:spPr>
        <p:txBody>
          <a:bodyPr wrap="square" rtlCol="0">
            <a:spAutoFit/>
          </a:bodyPr>
          <a:lstStyle/>
          <a:p>
            <a:pPr marL="285750" indent="-285750">
              <a:buFontTx/>
              <a:buChar char="-"/>
            </a:pPr>
            <a:r>
              <a:rPr lang="en-US" sz="1600" dirty="0">
                <a:solidFill>
                  <a:schemeClr val="tx1">
                    <a:lumMod val="65000"/>
                    <a:lumOff val="35000"/>
                  </a:schemeClr>
                </a:solidFill>
              </a:rPr>
              <a:t>Red arrows link two adjacent nodes together</a:t>
            </a:r>
          </a:p>
          <a:p>
            <a:pPr marL="285750" indent="-285750">
              <a:buFontTx/>
              <a:buChar char="-"/>
            </a:pPr>
            <a:endParaRPr lang="en-US" sz="1600" dirty="0">
              <a:solidFill>
                <a:schemeClr val="tx1">
                  <a:lumMod val="65000"/>
                  <a:lumOff val="35000"/>
                </a:schemeClr>
              </a:solidFill>
            </a:endParaRPr>
          </a:p>
          <a:p>
            <a:pPr marL="285750" indent="-285750">
              <a:buFontTx/>
              <a:buChar char="-"/>
            </a:pPr>
            <a:r>
              <a:rPr lang="en-US" sz="1600" dirty="0">
                <a:solidFill>
                  <a:schemeClr val="tx1">
                    <a:lumMod val="65000"/>
                    <a:lumOff val="35000"/>
                  </a:schemeClr>
                </a:solidFill>
              </a:rPr>
              <a:t>As nodes are added to the frontier a path is generated that always leads back to the starting node</a:t>
            </a:r>
          </a:p>
        </p:txBody>
      </p:sp>
    </p:spTree>
    <p:extLst>
      <p:ext uri="{BB962C8B-B14F-4D97-AF65-F5344CB8AC3E}">
        <p14:creationId xmlns:p14="http://schemas.microsoft.com/office/powerpoint/2010/main" val="1556284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readthPath">
            <a:hlinkClick r:id="" action="ppaction://media"/>
            <a:extLst>
              <a:ext uri="{FF2B5EF4-FFF2-40B4-BE49-F238E27FC236}">
                <a16:creationId xmlns:a16="http://schemas.microsoft.com/office/drawing/2014/main" id="{47981B33-05A0-402F-A91E-2E47870BDF6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8943" t="4780" r="11058" b="6329"/>
          <a:stretch/>
        </p:blipFill>
        <p:spPr>
          <a:xfrm>
            <a:off x="4396739" y="1028699"/>
            <a:ext cx="7414261" cy="5295901"/>
          </a:xfrm>
          <a:prstGeom prst="rect">
            <a:avLst/>
          </a:prstGeom>
        </p:spPr>
      </p:pic>
      <p:sp>
        <p:nvSpPr>
          <p:cNvPr id="10" name="TextBox 9">
            <a:extLst>
              <a:ext uri="{FF2B5EF4-FFF2-40B4-BE49-F238E27FC236}">
                <a16:creationId xmlns:a16="http://schemas.microsoft.com/office/drawing/2014/main" id="{A4E1E0B7-201C-4B5A-9BCC-0CF26D4731AF}"/>
              </a:ext>
            </a:extLst>
          </p:cNvPr>
          <p:cNvSpPr txBox="1"/>
          <p:nvPr/>
        </p:nvSpPr>
        <p:spPr>
          <a:xfrm>
            <a:off x="914400" y="266700"/>
            <a:ext cx="4247188" cy="400110"/>
          </a:xfrm>
          <a:prstGeom prst="rect">
            <a:avLst/>
          </a:prstGeom>
          <a:noFill/>
        </p:spPr>
        <p:txBody>
          <a:bodyPr wrap="none" rtlCol="0">
            <a:spAutoFit/>
          </a:bodyPr>
          <a:lstStyle/>
          <a:p>
            <a:r>
              <a:rPr lang="en-US" sz="2000" b="1" dirty="0">
                <a:solidFill>
                  <a:schemeClr val="bg2">
                    <a:lumMod val="50000"/>
                  </a:schemeClr>
                </a:solidFill>
              </a:rPr>
              <a:t>Breadth Based Search – Bread Crumbs</a:t>
            </a:r>
          </a:p>
        </p:txBody>
      </p:sp>
      <p:sp>
        <p:nvSpPr>
          <p:cNvPr id="4" name="TextBox 3">
            <a:extLst>
              <a:ext uri="{FF2B5EF4-FFF2-40B4-BE49-F238E27FC236}">
                <a16:creationId xmlns:a16="http://schemas.microsoft.com/office/drawing/2014/main" id="{93B74176-6A2F-4BF8-B076-7410121032B5}"/>
              </a:ext>
            </a:extLst>
          </p:cNvPr>
          <p:cNvSpPr txBox="1"/>
          <p:nvPr/>
        </p:nvSpPr>
        <p:spPr>
          <a:xfrm>
            <a:off x="914400" y="1058334"/>
            <a:ext cx="3397956" cy="2554545"/>
          </a:xfrm>
          <a:prstGeom prst="rect">
            <a:avLst/>
          </a:prstGeom>
          <a:noFill/>
        </p:spPr>
        <p:txBody>
          <a:bodyPr wrap="square" rtlCol="0">
            <a:spAutoFit/>
          </a:bodyPr>
          <a:lstStyle/>
          <a:p>
            <a:pPr marL="285750" indent="-285750">
              <a:buFontTx/>
              <a:buChar char="-"/>
            </a:pPr>
            <a:r>
              <a:rPr lang="en-US" sz="1600" dirty="0">
                <a:solidFill>
                  <a:schemeClr val="tx1">
                    <a:lumMod val="65000"/>
                    <a:lumOff val="35000"/>
                  </a:schemeClr>
                </a:solidFill>
              </a:rPr>
              <a:t>For each node on the graph, the “bread crumbs” can be reversed and returned as a list to provide a node by node set of instructions to reach the node from the starting node</a:t>
            </a:r>
          </a:p>
          <a:p>
            <a:pPr marL="285750" indent="-285750">
              <a:buFontTx/>
              <a:buChar char="-"/>
            </a:pPr>
            <a:endParaRPr lang="en-US" sz="1600" dirty="0">
              <a:solidFill>
                <a:schemeClr val="tx1">
                  <a:lumMod val="65000"/>
                  <a:lumOff val="35000"/>
                </a:schemeClr>
              </a:solidFill>
            </a:endParaRPr>
          </a:p>
          <a:p>
            <a:pPr marL="285750" indent="-285750">
              <a:buFontTx/>
              <a:buChar char="-"/>
            </a:pPr>
            <a:endParaRPr lang="en-US" sz="1600" dirty="0">
              <a:solidFill>
                <a:schemeClr val="tx1">
                  <a:lumMod val="65000"/>
                  <a:lumOff val="35000"/>
                </a:schemeClr>
              </a:solidFill>
            </a:endParaRPr>
          </a:p>
          <a:p>
            <a:pPr marL="285750" indent="-285750">
              <a:buFontTx/>
              <a:buChar char="-"/>
            </a:pPr>
            <a:endParaRPr lang="en-US" sz="1600" dirty="0">
              <a:solidFill>
                <a:schemeClr val="tx1">
                  <a:lumMod val="65000"/>
                  <a:lumOff val="35000"/>
                </a:schemeClr>
              </a:solidFill>
            </a:endParaRPr>
          </a:p>
          <a:p>
            <a:pPr marL="285750" indent="-285750">
              <a:buFontTx/>
              <a:buChar char="-"/>
            </a:pPr>
            <a:endParaRPr lang="en-US" sz="1600" dirty="0">
              <a:solidFill>
                <a:schemeClr val="tx1">
                  <a:lumMod val="65000"/>
                  <a:lumOff val="35000"/>
                </a:schemeClr>
              </a:solidFill>
            </a:endParaRPr>
          </a:p>
        </p:txBody>
      </p:sp>
    </p:spTree>
    <p:extLst>
      <p:ext uri="{BB962C8B-B14F-4D97-AF65-F5344CB8AC3E}">
        <p14:creationId xmlns:p14="http://schemas.microsoft.com/office/powerpoint/2010/main" val="1280953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0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AC4DBF-B03F-4359-9DFE-641B2EE836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8673" y="2513464"/>
            <a:ext cx="5502328" cy="3811136"/>
          </a:xfrm>
          <a:prstGeom prst="rect">
            <a:avLst/>
          </a:prstGeom>
        </p:spPr>
      </p:pic>
      <p:pic>
        <p:nvPicPr>
          <p:cNvPr id="8" name="Picture 7">
            <a:extLst>
              <a:ext uri="{FF2B5EF4-FFF2-40B4-BE49-F238E27FC236}">
                <a16:creationId xmlns:a16="http://schemas.microsoft.com/office/drawing/2014/main" id="{0891B717-325D-4666-AD64-FD8F022472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2513464"/>
            <a:ext cx="5181600" cy="3811136"/>
          </a:xfrm>
          <a:prstGeom prst="rect">
            <a:avLst/>
          </a:prstGeom>
        </p:spPr>
      </p:pic>
      <p:sp>
        <p:nvSpPr>
          <p:cNvPr id="9" name="TextBox 8">
            <a:extLst>
              <a:ext uri="{FF2B5EF4-FFF2-40B4-BE49-F238E27FC236}">
                <a16:creationId xmlns:a16="http://schemas.microsoft.com/office/drawing/2014/main" id="{9367CABB-251B-4A86-B7CF-D4E924B9E544}"/>
              </a:ext>
            </a:extLst>
          </p:cNvPr>
          <p:cNvSpPr txBox="1"/>
          <p:nvPr/>
        </p:nvSpPr>
        <p:spPr>
          <a:xfrm>
            <a:off x="914400" y="266700"/>
            <a:ext cx="1160702" cy="400110"/>
          </a:xfrm>
          <a:prstGeom prst="rect">
            <a:avLst/>
          </a:prstGeom>
          <a:noFill/>
        </p:spPr>
        <p:txBody>
          <a:bodyPr wrap="none" rtlCol="0">
            <a:spAutoFit/>
          </a:bodyPr>
          <a:lstStyle/>
          <a:p>
            <a:r>
              <a:rPr lang="en-US" sz="2000" b="1" dirty="0">
                <a:solidFill>
                  <a:schemeClr val="bg2">
                    <a:lumMod val="50000"/>
                  </a:schemeClr>
                </a:solidFill>
              </a:rPr>
              <a:t>Early Exit</a:t>
            </a:r>
          </a:p>
        </p:txBody>
      </p:sp>
      <p:sp>
        <p:nvSpPr>
          <p:cNvPr id="2" name="TextBox 1">
            <a:extLst>
              <a:ext uri="{FF2B5EF4-FFF2-40B4-BE49-F238E27FC236}">
                <a16:creationId xmlns:a16="http://schemas.microsoft.com/office/drawing/2014/main" id="{C1544FE4-CE8E-407D-87EB-E048C885BFB7}"/>
              </a:ext>
            </a:extLst>
          </p:cNvPr>
          <p:cNvSpPr txBox="1"/>
          <p:nvPr/>
        </p:nvSpPr>
        <p:spPr>
          <a:xfrm>
            <a:off x="914400" y="1028700"/>
            <a:ext cx="10363200" cy="830997"/>
          </a:xfrm>
          <a:prstGeom prst="rect">
            <a:avLst/>
          </a:prstGeom>
          <a:noFill/>
        </p:spPr>
        <p:txBody>
          <a:bodyPr wrap="square" rtlCol="0">
            <a:spAutoFit/>
          </a:bodyPr>
          <a:lstStyle/>
          <a:p>
            <a:r>
              <a:rPr lang="en-US" sz="1600" dirty="0">
                <a:solidFill>
                  <a:schemeClr val="bg2">
                    <a:lumMod val="50000"/>
                  </a:schemeClr>
                </a:solidFill>
              </a:rPr>
              <a:t>A path finding algorithm can be evaluated through the entire graph and return a path for ever node, or it can be evaluated lazily, meaning the algorithm terminates once the shortest path to the goal node is found. Early exit can optimize the algorithm when it is being used to find the path to a single node as opposed to every node in the graph.</a:t>
            </a:r>
          </a:p>
        </p:txBody>
      </p:sp>
      <p:sp>
        <p:nvSpPr>
          <p:cNvPr id="3" name="TextBox 2">
            <a:extLst>
              <a:ext uri="{FF2B5EF4-FFF2-40B4-BE49-F238E27FC236}">
                <a16:creationId xmlns:a16="http://schemas.microsoft.com/office/drawing/2014/main" id="{73260BD7-9AA3-4826-A5D8-227457D213A3}"/>
              </a:ext>
            </a:extLst>
          </p:cNvPr>
          <p:cNvSpPr txBox="1"/>
          <p:nvPr/>
        </p:nvSpPr>
        <p:spPr>
          <a:xfrm>
            <a:off x="914400" y="2154412"/>
            <a:ext cx="4587731" cy="338554"/>
          </a:xfrm>
          <a:prstGeom prst="rect">
            <a:avLst/>
          </a:prstGeom>
          <a:noFill/>
        </p:spPr>
        <p:txBody>
          <a:bodyPr wrap="none" rtlCol="0">
            <a:spAutoFit/>
          </a:bodyPr>
          <a:lstStyle/>
          <a:p>
            <a:r>
              <a:rPr lang="en-US" sz="1600" dirty="0">
                <a:solidFill>
                  <a:schemeClr val="bg2">
                    <a:lumMod val="50000"/>
                  </a:schemeClr>
                </a:solidFill>
              </a:rPr>
              <a:t>Without early exit, the algorithm checks every node</a:t>
            </a:r>
          </a:p>
        </p:txBody>
      </p:sp>
      <p:sp>
        <p:nvSpPr>
          <p:cNvPr id="10" name="TextBox 9">
            <a:extLst>
              <a:ext uri="{FF2B5EF4-FFF2-40B4-BE49-F238E27FC236}">
                <a16:creationId xmlns:a16="http://schemas.microsoft.com/office/drawing/2014/main" id="{AA86E3FC-B16E-4927-8771-22AF1ADB0E6D}"/>
              </a:ext>
            </a:extLst>
          </p:cNvPr>
          <p:cNvSpPr txBox="1"/>
          <p:nvPr/>
        </p:nvSpPr>
        <p:spPr>
          <a:xfrm>
            <a:off x="6369317" y="2154412"/>
            <a:ext cx="4938724" cy="338554"/>
          </a:xfrm>
          <a:prstGeom prst="rect">
            <a:avLst/>
          </a:prstGeom>
          <a:noFill/>
        </p:spPr>
        <p:txBody>
          <a:bodyPr wrap="none" rtlCol="0">
            <a:spAutoFit/>
          </a:bodyPr>
          <a:lstStyle/>
          <a:p>
            <a:r>
              <a:rPr lang="en-US" sz="1600" dirty="0">
                <a:solidFill>
                  <a:schemeClr val="bg2">
                    <a:lumMod val="50000"/>
                  </a:schemeClr>
                </a:solidFill>
              </a:rPr>
              <a:t>With early exit, the algorithm exits once the goal is found</a:t>
            </a:r>
          </a:p>
        </p:txBody>
      </p:sp>
    </p:spTree>
    <p:extLst>
      <p:ext uri="{BB962C8B-B14F-4D97-AF65-F5344CB8AC3E}">
        <p14:creationId xmlns:p14="http://schemas.microsoft.com/office/powerpoint/2010/main" val="3241865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search">
            <a:hlinkClick r:id="" action="ppaction://media"/>
            <a:extLst>
              <a:ext uri="{FF2B5EF4-FFF2-40B4-BE49-F238E27FC236}">
                <a16:creationId xmlns:a16="http://schemas.microsoft.com/office/drawing/2014/main" id="{C7DD4A09-47BC-4FDE-A2CA-151FEE9D456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9000" t="4058" r="11000" b="7052"/>
          <a:stretch/>
        </p:blipFill>
        <p:spPr>
          <a:xfrm>
            <a:off x="4450080" y="1028700"/>
            <a:ext cx="7414260" cy="5295900"/>
          </a:xfrm>
          <a:prstGeom prst="rect">
            <a:avLst/>
          </a:prstGeom>
        </p:spPr>
      </p:pic>
      <p:sp>
        <p:nvSpPr>
          <p:cNvPr id="3" name="TextBox 2">
            <a:extLst>
              <a:ext uri="{FF2B5EF4-FFF2-40B4-BE49-F238E27FC236}">
                <a16:creationId xmlns:a16="http://schemas.microsoft.com/office/drawing/2014/main" id="{A154C773-7EC3-4974-AA33-FE29ACB8C7C3}"/>
              </a:ext>
            </a:extLst>
          </p:cNvPr>
          <p:cNvSpPr txBox="1"/>
          <p:nvPr/>
        </p:nvSpPr>
        <p:spPr>
          <a:xfrm>
            <a:off x="914400" y="266700"/>
            <a:ext cx="4636654" cy="400110"/>
          </a:xfrm>
          <a:prstGeom prst="rect">
            <a:avLst/>
          </a:prstGeom>
          <a:noFill/>
        </p:spPr>
        <p:txBody>
          <a:bodyPr wrap="none" rtlCol="0">
            <a:spAutoFit/>
          </a:bodyPr>
          <a:lstStyle/>
          <a:p>
            <a:r>
              <a:rPr lang="en-US" sz="2000" b="1" dirty="0">
                <a:solidFill>
                  <a:schemeClr val="bg2">
                    <a:lumMod val="50000"/>
                  </a:schemeClr>
                </a:solidFill>
              </a:rPr>
              <a:t>Uniform Cost Search - Dijkstra’s Algorithm</a:t>
            </a:r>
          </a:p>
        </p:txBody>
      </p:sp>
      <p:sp>
        <p:nvSpPr>
          <p:cNvPr id="4" name="TextBox 3">
            <a:extLst>
              <a:ext uri="{FF2B5EF4-FFF2-40B4-BE49-F238E27FC236}">
                <a16:creationId xmlns:a16="http://schemas.microsoft.com/office/drawing/2014/main" id="{0A4DF3E1-D124-4B7F-B9EE-8C6A2155CE35}"/>
              </a:ext>
            </a:extLst>
          </p:cNvPr>
          <p:cNvSpPr txBox="1"/>
          <p:nvPr/>
        </p:nvSpPr>
        <p:spPr>
          <a:xfrm>
            <a:off x="914400" y="1058334"/>
            <a:ext cx="3397956" cy="3046988"/>
          </a:xfrm>
          <a:prstGeom prst="rect">
            <a:avLst/>
          </a:prstGeom>
          <a:noFill/>
        </p:spPr>
        <p:txBody>
          <a:bodyPr wrap="square" rtlCol="0">
            <a:spAutoFit/>
          </a:bodyPr>
          <a:lstStyle/>
          <a:p>
            <a:pPr marL="285750" indent="-285750">
              <a:buFontTx/>
              <a:buChar char="-"/>
            </a:pPr>
            <a:r>
              <a:rPr lang="en-US" sz="1600" dirty="0">
                <a:solidFill>
                  <a:schemeClr val="tx1">
                    <a:lumMod val="65000"/>
                    <a:lumOff val="35000"/>
                  </a:schemeClr>
                </a:solidFill>
              </a:rPr>
              <a:t>Not every graph has nodes with identical properties</a:t>
            </a:r>
          </a:p>
          <a:p>
            <a:pPr marL="285750" indent="-285750">
              <a:buFontTx/>
              <a:buChar char="-"/>
            </a:pPr>
            <a:endParaRPr lang="en-US" sz="1600" dirty="0">
              <a:solidFill>
                <a:schemeClr val="tx1">
                  <a:lumMod val="65000"/>
                  <a:lumOff val="35000"/>
                </a:schemeClr>
              </a:solidFill>
            </a:endParaRPr>
          </a:p>
          <a:p>
            <a:pPr marL="285750" indent="-285750">
              <a:buFontTx/>
              <a:buChar char="-"/>
            </a:pPr>
            <a:r>
              <a:rPr lang="en-US" sz="1600" dirty="0">
                <a:solidFill>
                  <a:schemeClr val="tx1">
                    <a:lumMod val="65000"/>
                    <a:lumOff val="35000"/>
                  </a:schemeClr>
                </a:solidFill>
              </a:rPr>
              <a:t>Graphs with varying traversal costs, such as a graph of a road system, require the algorithm to account for movement costs between nodes</a:t>
            </a:r>
          </a:p>
          <a:p>
            <a:pPr marL="285750" indent="-285750">
              <a:buFontTx/>
              <a:buChar char="-"/>
            </a:pPr>
            <a:endParaRPr lang="en-US" sz="1600" dirty="0">
              <a:solidFill>
                <a:schemeClr val="tx1">
                  <a:lumMod val="65000"/>
                  <a:lumOff val="35000"/>
                </a:schemeClr>
              </a:solidFill>
            </a:endParaRPr>
          </a:p>
          <a:p>
            <a:pPr marL="285750" indent="-285750">
              <a:buFontTx/>
              <a:buChar char="-"/>
            </a:pPr>
            <a:r>
              <a:rPr lang="en-US" sz="1600" dirty="0">
                <a:solidFill>
                  <a:schemeClr val="tx1">
                    <a:lumMod val="65000"/>
                    <a:lumOff val="35000"/>
                  </a:schemeClr>
                </a:solidFill>
              </a:rPr>
              <a:t>Instead of a FIFO queue, Dijkstra’s Algorithm organizes the frontier according to a priority queue</a:t>
            </a:r>
          </a:p>
        </p:txBody>
      </p:sp>
    </p:spTree>
    <p:extLst>
      <p:ext uri="{BB962C8B-B14F-4D97-AF65-F5344CB8AC3E}">
        <p14:creationId xmlns:p14="http://schemas.microsoft.com/office/powerpoint/2010/main" val="1037464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28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E99A0B3-9B78-4D12-8927-3355C6A6DCE9}"/>
              </a:ext>
            </a:extLst>
          </p:cNvPr>
          <p:cNvSpPr txBox="1"/>
          <p:nvPr/>
        </p:nvSpPr>
        <p:spPr>
          <a:xfrm>
            <a:off x="914400" y="275549"/>
            <a:ext cx="4636654" cy="400110"/>
          </a:xfrm>
          <a:prstGeom prst="rect">
            <a:avLst/>
          </a:prstGeom>
          <a:noFill/>
        </p:spPr>
        <p:txBody>
          <a:bodyPr wrap="none" rtlCol="0">
            <a:spAutoFit/>
          </a:bodyPr>
          <a:lstStyle/>
          <a:p>
            <a:r>
              <a:rPr lang="en-US" sz="2000" b="1" dirty="0">
                <a:solidFill>
                  <a:schemeClr val="bg2">
                    <a:lumMod val="50000"/>
                  </a:schemeClr>
                </a:solidFill>
              </a:rPr>
              <a:t>Uniform Cost Search - Dijkstra’s Algorithm</a:t>
            </a:r>
          </a:p>
        </p:txBody>
      </p:sp>
      <p:sp>
        <p:nvSpPr>
          <p:cNvPr id="4" name="TextBox 3">
            <a:extLst>
              <a:ext uri="{FF2B5EF4-FFF2-40B4-BE49-F238E27FC236}">
                <a16:creationId xmlns:a16="http://schemas.microsoft.com/office/drawing/2014/main" id="{4ECE8DCC-AD69-4931-92BE-C682242EC89C}"/>
              </a:ext>
            </a:extLst>
          </p:cNvPr>
          <p:cNvSpPr txBox="1"/>
          <p:nvPr/>
        </p:nvSpPr>
        <p:spPr>
          <a:xfrm>
            <a:off x="7548369" y="1028700"/>
            <a:ext cx="4559325" cy="3785652"/>
          </a:xfrm>
          <a:prstGeom prst="rect">
            <a:avLst/>
          </a:prstGeom>
          <a:noFill/>
        </p:spPr>
        <p:txBody>
          <a:bodyPr wrap="none" rtlCol="0">
            <a:spAutoFit/>
          </a:bodyPr>
          <a:lstStyle/>
          <a:p>
            <a:endParaRPr lang="en-US" sz="1600" dirty="0">
              <a:solidFill>
                <a:schemeClr val="tx1">
                  <a:lumMod val="65000"/>
                  <a:lumOff val="35000"/>
                </a:schemeClr>
              </a:solidFill>
            </a:endParaRPr>
          </a:p>
          <a:p>
            <a:r>
              <a:rPr lang="en-US" sz="1600" b="1" dirty="0">
                <a:solidFill>
                  <a:schemeClr val="accent6"/>
                </a:solidFill>
              </a:rPr>
              <a:t>frontier: </a:t>
            </a:r>
            <a:r>
              <a:rPr lang="en-US" sz="1600" dirty="0">
                <a:solidFill>
                  <a:schemeClr val="tx1">
                    <a:lumMod val="65000"/>
                    <a:lumOff val="35000"/>
                  </a:schemeClr>
                </a:solidFill>
              </a:rPr>
              <a:t>priority queue where lower cost nodes</a:t>
            </a:r>
          </a:p>
          <a:p>
            <a:r>
              <a:rPr lang="en-US" sz="1600" dirty="0">
                <a:solidFill>
                  <a:schemeClr val="tx1">
                    <a:lumMod val="65000"/>
                    <a:lumOff val="35000"/>
                  </a:schemeClr>
                </a:solidFill>
              </a:rPr>
              <a:t>	      are retrieved first</a:t>
            </a:r>
          </a:p>
          <a:p>
            <a:endParaRPr lang="en-US" sz="1600" dirty="0">
              <a:solidFill>
                <a:schemeClr val="tx1">
                  <a:lumMod val="65000"/>
                  <a:lumOff val="35000"/>
                </a:schemeClr>
              </a:solidFill>
            </a:endParaRPr>
          </a:p>
          <a:p>
            <a:r>
              <a:rPr lang="en-US" sz="1600" b="1" dirty="0">
                <a:solidFill>
                  <a:schemeClr val="accent6"/>
                </a:solidFill>
              </a:rPr>
              <a:t>cost_so_far</a:t>
            </a:r>
            <a:r>
              <a:rPr lang="en-US" sz="1600" dirty="0">
                <a:solidFill>
                  <a:schemeClr val="accent6"/>
                </a:solidFill>
              </a:rPr>
              <a:t>:</a:t>
            </a:r>
            <a:r>
              <a:rPr lang="en-US" sz="1600" dirty="0">
                <a:solidFill>
                  <a:schemeClr val="tx1">
                    <a:lumMod val="65000"/>
                    <a:lumOff val="35000"/>
                  </a:schemeClr>
                </a:solidFill>
              </a:rPr>
              <a:t> returns the movement cost between</a:t>
            </a:r>
          </a:p>
          <a:p>
            <a:r>
              <a:rPr lang="en-US" sz="1600" dirty="0">
                <a:solidFill>
                  <a:schemeClr val="tx1">
                    <a:lumMod val="65000"/>
                    <a:lumOff val="35000"/>
                  </a:schemeClr>
                </a:solidFill>
              </a:rPr>
              <a:t>		   a given goal and the starting node</a:t>
            </a:r>
          </a:p>
          <a:p>
            <a:endParaRPr lang="en-US" sz="1600" dirty="0">
              <a:solidFill>
                <a:schemeClr val="tx1">
                  <a:lumMod val="65000"/>
                  <a:lumOff val="35000"/>
                </a:schemeClr>
              </a:solidFill>
            </a:endParaRPr>
          </a:p>
          <a:p>
            <a:endParaRPr lang="en-US" sz="1600" dirty="0">
              <a:solidFill>
                <a:schemeClr val="tx1">
                  <a:lumMod val="65000"/>
                  <a:lumOff val="35000"/>
                </a:schemeClr>
              </a:solidFill>
            </a:endParaRPr>
          </a:p>
          <a:p>
            <a:endParaRPr lang="en-US" sz="1600" dirty="0">
              <a:solidFill>
                <a:schemeClr val="tx1">
                  <a:lumMod val="65000"/>
                  <a:lumOff val="35000"/>
                </a:schemeClr>
              </a:solidFill>
            </a:endParaRPr>
          </a:p>
          <a:p>
            <a:endParaRPr lang="en-US" sz="1600" dirty="0">
              <a:solidFill>
                <a:schemeClr val="tx1">
                  <a:lumMod val="65000"/>
                  <a:lumOff val="35000"/>
                </a:schemeClr>
              </a:solidFill>
            </a:endParaRPr>
          </a:p>
          <a:p>
            <a:endParaRPr lang="en-US" sz="1600" dirty="0">
              <a:solidFill>
                <a:schemeClr val="tx1">
                  <a:lumMod val="65000"/>
                  <a:lumOff val="35000"/>
                </a:schemeClr>
              </a:solidFill>
            </a:endParaRPr>
          </a:p>
          <a:p>
            <a:r>
              <a:rPr lang="en-US" sz="1600" b="1" dirty="0">
                <a:solidFill>
                  <a:schemeClr val="accent6"/>
                </a:solidFill>
              </a:rPr>
              <a:t>new_cost: </a:t>
            </a:r>
            <a:r>
              <a:rPr lang="en-US" sz="1600" dirty="0">
                <a:solidFill>
                  <a:schemeClr val="bg2">
                    <a:lumMod val="50000"/>
                  </a:schemeClr>
                </a:solidFill>
              </a:rPr>
              <a:t>finds the cost_so_far of the next node by </a:t>
            </a:r>
          </a:p>
          <a:p>
            <a:r>
              <a:rPr lang="en-US" sz="1600" b="1" dirty="0">
                <a:solidFill>
                  <a:schemeClr val="bg2">
                    <a:lumMod val="50000"/>
                  </a:schemeClr>
                </a:solidFill>
              </a:rPr>
              <a:t>		</a:t>
            </a:r>
            <a:r>
              <a:rPr lang="en-US" sz="1600" dirty="0">
                <a:solidFill>
                  <a:schemeClr val="bg2">
                    <a:lumMod val="50000"/>
                  </a:schemeClr>
                </a:solidFill>
              </a:rPr>
              <a:t>adding the cost_so_far of the current to</a:t>
            </a:r>
          </a:p>
          <a:p>
            <a:r>
              <a:rPr lang="en-US" sz="1600" b="1" dirty="0">
                <a:solidFill>
                  <a:schemeClr val="bg2">
                    <a:lumMod val="50000"/>
                  </a:schemeClr>
                </a:solidFill>
              </a:rPr>
              <a:t>		</a:t>
            </a:r>
            <a:r>
              <a:rPr lang="en-US" sz="1600" dirty="0">
                <a:solidFill>
                  <a:schemeClr val="bg2">
                    <a:lumMod val="50000"/>
                  </a:schemeClr>
                </a:solidFill>
              </a:rPr>
              <a:t>the marginal cost of the next</a:t>
            </a:r>
            <a:endParaRPr lang="en-US" sz="1600" b="1" dirty="0">
              <a:solidFill>
                <a:schemeClr val="bg2">
                  <a:lumMod val="50000"/>
                </a:schemeClr>
              </a:solidFill>
            </a:endParaRPr>
          </a:p>
          <a:p>
            <a:endParaRPr lang="en-US" sz="1600" dirty="0">
              <a:solidFill>
                <a:schemeClr val="tx1">
                  <a:lumMod val="65000"/>
                  <a:lumOff val="35000"/>
                </a:schemeClr>
              </a:solidFill>
            </a:endParaRPr>
          </a:p>
        </p:txBody>
      </p:sp>
      <p:sp>
        <p:nvSpPr>
          <p:cNvPr id="9" name="Rectangle 8">
            <a:extLst>
              <a:ext uri="{FF2B5EF4-FFF2-40B4-BE49-F238E27FC236}">
                <a16:creationId xmlns:a16="http://schemas.microsoft.com/office/drawing/2014/main" id="{1743BCEB-8FD1-4CD5-B997-7E02130E1BD2}"/>
              </a:ext>
            </a:extLst>
          </p:cNvPr>
          <p:cNvSpPr/>
          <p:nvPr/>
        </p:nvSpPr>
        <p:spPr>
          <a:xfrm>
            <a:off x="2156177" y="1501422"/>
            <a:ext cx="835377" cy="1806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A5F31E6-55F9-4E76-9331-5A6EB9A608F4}"/>
              </a:ext>
            </a:extLst>
          </p:cNvPr>
          <p:cNvSpPr/>
          <p:nvPr/>
        </p:nvSpPr>
        <p:spPr>
          <a:xfrm>
            <a:off x="2156177" y="1686088"/>
            <a:ext cx="1411112" cy="2217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EABCB2A-858B-46DF-A612-31587BA0DD3F}"/>
              </a:ext>
            </a:extLst>
          </p:cNvPr>
          <p:cNvSpPr/>
          <p:nvPr/>
        </p:nvSpPr>
        <p:spPr>
          <a:xfrm>
            <a:off x="2765777" y="2927986"/>
            <a:ext cx="2325512" cy="2441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85DD7E7-F7C2-4C2F-9440-CACBB4A76C7E}"/>
              </a:ext>
            </a:extLst>
          </p:cNvPr>
          <p:cNvSpPr/>
          <p:nvPr/>
        </p:nvSpPr>
        <p:spPr>
          <a:xfrm>
            <a:off x="3872089" y="2558654"/>
            <a:ext cx="948267" cy="2098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4B1837B-FDD7-498B-B438-92348945AD04}"/>
              </a:ext>
            </a:extLst>
          </p:cNvPr>
          <p:cNvPicPr>
            <a:picLocks noChangeAspect="1"/>
          </p:cNvPicPr>
          <p:nvPr/>
        </p:nvPicPr>
        <p:blipFill>
          <a:blip r:embed="rId2"/>
          <a:stretch>
            <a:fillRect/>
          </a:stretch>
        </p:blipFill>
        <p:spPr>
          <a:xfrm>
            <a:off x="864893" y="971550"/>
            <a:ext cx="6667500" cy="3943350"/>
          </a:xfrm>
          <a:prstGeom prst="rect">
            <a:avLst/>
          </a:prstGeom>
        </p:spPr>
      </p:pic>
      <p:sp>
        <p:nvSpPr>
          <p:cNvPr id="8" name="Rectangle 7">
            <a:extLst>
              <a:ext uri="{FF2B5EF4-FFF2-40B4-BE49-F238E27FC236}">
                <a16:creationId xmlns:a16="http://schemas.microsoft.com/office/drawing/2014/main" id="{EDE7DCB4-D1EC-4368-95FF-3BE71C3949E8}"/>
              </a:ext>
            </a:extLst>
          </p:cNvPr>
          <p:cNvSpPr/>
          <p:nvPr/>
        </p:nvSpPr>
        <p:spPr>
          <a:xfrm>
            <a:off x="2020711" y="1117600"/>
            <a:ext cx="2280356" cy="2257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4" name="Rectangle 13">
            <a:extLst>
              <a:ext uri="{FF2B5EF4-FFF2-40B4-BE49-F238E27FC236}">
                <a16:creationId xmlns:a16="http://schemas.microsoft.com/office/drawing/2014/main" id="{D61AB624-863F-43AE-B6AC-DC8E251F9C29}"/>
              </a:ext>
            </a:extLst>
          </p:cNvPr>
          <p:cNvSpPr/>
          <p:nvPr/>
        </p:nvSpPr>
        <p:spPr>
          <a:xfrm>
            <a:off x="2020711" y="1656256"/>
            <a:ext cx="1422400" cy="2515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5" name="Rectangle 14">
            <a:extLst>
              <a:ext uri="{FF2B5EF4-FFF2-40B4-BE49-F238E27FC236}">
                <a16:creationId xmlns:a16="http://schemas.microsoft.com/office/drawing/2014/main" id="{22BCDAED-2715-449C-BE23-EE439CAA1068}"/>
              </a:ext>
            </a:extLst>
          </p:cNvPr>
          <p:cNvSpPr/>
          <p:nvPr/>
        </p:nvSpPr>
        <p:spPr>
          <a:xfrm>
            <a:off x="2020711" y="2024754"/>
            <a:ext cx="1552222" cy="2355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6" name="Rectangle 15">
            <a:extLst>
              <a:ext uri="{FF2B5EF4-FFF2-40B4-BE49-F238E27FC236}">
                <a16:creationId xmlns:a16="http://schemas.microsoft.com/office/drawing/2014/main" id="{1A860F3F-9466-4530-8A23-7E43D3C980CC}"/>
              </a:ext>
            </a:extLst>
          </p:cNvPr>
          <p:cNvSpPr/>
          <p:nvPr/>
        </p:nvSpPr>
        <p:spPr>
          <a:xfrm>
            <a:off x="2506133" y="3638480"/>
            <a:ext cx="4933244" cy="9448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7" name="TextBox 16">
            <a:extLst>
              <a:ext uri="{FF2B5EF4-FFF2-40B4-BE49-F238E27FC236}">
                <a16:creationId xmlns:a16="http://schemas.microsoft.com/office/drawing/2014/main" id="{CD88CAAC-139A-4876-AEAA-C7E4AC969C4A}"/>
              </a:ext>
            </a:extLst>
          </p:cNvPr>
          <p:cNvSpPr txBox="1"/>
          <p:nvPr/>
        </p:nvSpPr>
        <p:spPr>
          <a:xfrm>
            <a:off x="914400" y="5064338"/>
            <a:ext cx="10363200" cy="1077218"/>
          </a:xfrm>
          <a:prstGeom prst="rect">
            <a:avLst/>
          </a:prstGeom>
          <a:noFill/>
        </p:spPr>
        <p:txBody>
          <a:bodyPr wrap="square" rtlCol="0">
            <a:spAutoFit/>
          </a:bodyPr>
          <a:lstStyle/>
          <a:p>
            <a:pPr marL="285750" indent="-285750">
              <a:buFontTx/>
              <a:buChar char="-"/>
            </a:pPr>
            <a:r>
              <a:rPr lang="en-US" sz="1600" dirty="0">
                <a:solidFill>
                  <a:schemeClr val="tx1">
                    <a:lumMod val="65000"/>
                    <a:lumOff val="35000"/>
                  </a:schemeClr>
                </a:solidFill>
              </a:rPr>
              <a:t>Dijkstra’s Algorithm adds to the Breadth First method by prioritizing the order in which to visit neighbor nodes according to the movement cost associated with each node</a:t>
            </a:r>
          </a:p>
          <a:p>
            <a:endParaRPr lang="en-US" sz="1600" dirty="0">
              <a:solidFill>
                <a:schemeClr val="tx1">
                  <a:lumMod val="65000"/>
                  <a:lumOff val="35000"/>
                </a:schemeClr>
              </a:solidFill>
            </a:endParaRPr>
          </a:p>
          <a:p>
            <a:pPr marL="285750" indent="-285750">
              <a:buFontTx/>
              <a:buChar char="-"/>
            </a:pPr>
            <a:r>
              <a:rPr lang="en-US" sz="1600" dirty="0">
                <a:solidFill>
                  <a:schemeClr val="tx1">
                    <a:lumMod val="65000"/>
                    <a:lumOff val="35000"/>
                  </a:schemeClr>
                </a:solidFill>
              </a:rPr>
              <a:t>Allows the algorithm to take into account complications such as traffic or rough terrain</a:t>
            </a:r>
          </a:p>
        </p:txBody>
      </p:sp>
      <p:sp>
        <p:nvSpPr>
          <p:cNvPr id="18" name="TextBox 17">
            <a:extLst>
              <a:ext uri="{FF2B5EF4-FFF2-40B4-BE49-F238E27FC236}">
                <a16:creationId xmlns:a16="http://schemas.microsoft.com/office/drawing/2014/main" id="{B83C1314-3560-4312-A41F-EBA78FE18742}"/>
              </a:ext>
            </a:extLst>
          </p:cNvPr>
          <p:cNvSpPr txBox="1"/>
          <p:nvPr/>
        </p:nvSpPr>
        <p:spPr>
          <a:xfrm>
            <a:off x="5971147" y="4574750"/>
            <a:ext cx="1522725" cy="307777"/>
          </a:xfrm>
          <a:prstGeom prst="rect">
            <a:avLst/>
          </a:prstGeom>
          <a:noFill/>
        </p:spPr>
        <p:txBody>
          <a:bodyPr wrap="none" rtlCol="0">
            <a:spAutoFit/>
          </a:bodyPr>
          <a:lstStyle/>
          <a:p>
            <a:r>
              <a:rPr lang="en-US" sz="1400" i="1" dirty="0">
                <a:solidFill>
                  <a:schemeClr val="bg2">
                    <a:lumMod val="50000"/>
                  </a:schemeClr>
                </a:solidFill>
              </a:rPr>
              <a:t>Source: Amit Patel</a:t>
            </a:r>
          </a:p>
        </p:txBody>
      </p:sp>
    </p:spTree>
    <p:extLst>
      <p:ext uri="{BB962C8B-B14F-4D97-AF65-F5344CB8AC3E}">
        <p14:creationId xmlns:p14="http://schemas.microsoft.com/office/powerpoint/2010/main" val="399701715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1454</TotalTime>
  <Words>753</Words>
  <Application>Microsoft Office PowerPoint</Application>
  <PresentationFormat>Widescreen</PresentationFormat>
  <Paragraphs>116</Paragraphs>
  <Slides>13</Slides>
  <Notes>0</Notes>
  <HiddenSlides>0</HiddenSlides>
  <MMClips>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Molly McCoy</dc:creator>
  <cp:lastModifiedBy>Molly McCoy</cp:lastModifiedBy>
  <cp:revision>43</cp:revision>
  <dcterms:created xsi:type="dcterms:W3CDTF">2017-07-09T23:56:50Z</dcterms:created>
  <dcterms:modified xsi:type="dcterms:W3CDTF">2017-09-08T15:30:48Z</dcterms:modified>
</cp:coreProperties>
</file>